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Lst>
  <p:sldSz cy="5143500" cx="9144000"/>
  <p:notesSz cx="6858000" cy="9144000"/>
  <p:embeddedFontLst>
    <p:embeddedFont>
      <p:font typeface="Helvetica Neue"/>
      <p:regular r:id="rId12"/>
      <p:bold r:id="rId13"/>
      <p:italic r:id="rId14"/>
      <p:boldItalic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HelveticaNeue-bold.fntdata"/><Relationship Id="rId12"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HelveticaNeue-boldItalic.fntdata"/><Relationship Id="rId14"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ce924a432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ce924a432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ce924a432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ce924a432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ce924a432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ce924a432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d214cef7c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d214cef7c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d214cef7c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d214cef7c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lamekids.club/" TargetMode="External"/><Relationship Id="rId4" Type="http://schemas.openxmlformats.org/officeDocument/2006/relationships/hyperlink" Target="https://www.instagram.com/skulldaggery/" TargetMode="External"/><Relationship Id="rId5"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4543525" y="1638025"/>
            <a:ext cx="3632700" cy="306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Alessandro Echevarria is an Illustrator raised by a pack of wild TVs at the foot of the Italian Alps, and  his work is deeply influenced by animation. Through the use of traditional media techniques in a digital space, and the language of cartooning, his work comments on class, history, and politics with wry wit.</a:t>
            </a:r>
            <a:endParaRPr sz="1100">
              <a:solidFill>
                <a:schemeClr val="dk1"/>
              </a:solidFill>
            </a:endParaRPr>
          </a:p>
          <a:p>
            <a:pPr indent="0" lvl="0" marL="0" rtl="0" algn="l">
              <a:lnSpc>
                <a:spcPct val="115000"/>
              </a:lnSpc>
              <a:spcBef>
                <a:spcPts val="0"/>
              </a:spcBef>
              <a:spcAft>
                <a:spcPts val="0"/>
              </a:spcAft>
              <a:buNone/>
            </a:pPr>
            <a:br>
              <a:rPr lang="en" sz="1100">
                <a:solidFill>
                  <a:schemeClr val="dk1"/>
                </a:solidFill>
              </a:rPr>
            </a:br>
            <a:r>
              <a:rPr lang="en" sz="1100">
                <a:solidFill>
                  <a:schemeClr val="dk1"/>
                </a:solidFill>
              </a:rPr>
              <a:t>A reformed advertising creative, he’s experienced working with AAA clients like Duracell, Delta, Nike, or Lyft, as well as local educational non-profits helping kids stay busy and out of trouble.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Web: </a:t>
            </a:r>
            <a:r>
              <a:rPr lang="en" sz="1100" u="sng">
                <a:solidFill>
                  <a:schemeClr val="hlink"/>
                </a:solidFill>
                <a:hlinkClick r:id="rId3"/>
              </a:rPr>
              <a:t>https://lamekids.club/</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Ig: </a:t>
            </a:r>
            <a:r>
              <a:rPr lang="en" sz="1100" u="sng">
                <a:solidFill>
                  <a:schemeClr val="hlink"/>
                </a:solidFill>
                <a:hlinkClick r:id="rId4"/>
              </a:rPr>
              <a:t>@skulldaggery</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55" name="Google Shape;55;p13"/>
          <p:cNvSpPr/>
          <p:nvPr/>
        </p:nvSpPr>
        <p:spPr>
          <a:xfrm>
            <a:off x="1002075" y="1013475"/>
            <a:ext cx="2903700" cy="322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3"/>
          <p:cNvSpPr txBox="1"/>
          <p:nvPr/>
        </p:nvSpPr>
        <p:spPr>
          <a:xfrm>
            <a:off x="1525900" y="1981400"/>
            <a:ext cx="20043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Photo/Headshot</a:t>
            </a:r>
            <a:endParaRPr sz="1800">
              <a:solidFill>
                <a:schemeClr val="dk2"/>
              </a:solidFill>
            </a:endParaRPr>
          </a:p>
        </p:txBody>
      </p:sp>
      <p:sp>
        <p:nvSpPr>
          <p:cNvPr id="57" name="Google Shape;57;p13"/>
          <p:cNvSpPr txBox="1"/>
          <p:nvPr/>
        </p:nvSpPr>
        <p:spPr>
          <a:xfrm>
            <a:off x="4543525" y="1047625"/>
            <a:ext cx="33024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2"/>
                </a:solidFill>
              </a:rPr>
              <a:t>Alessandro Echevarria</a:t>
            </a:r>
            <a:endParaRPr b="1" sz="2000">
              <a:solidFill>
                <a:schemeClr val="dk2"/>
              </a:solidFill>
            </a:endParaRPr>
          </a:p>
        </p:txBody>
      </p:sp>
      <p:pic>
        <p:nvPicPr>
          <p:cNvPr id="58" name="Google Shape;58;p13"/>
          <p:cNvPicPr preferRelativeResize="0"/>
          <p:nvPr/>
        </p:nvPicPr>
        <p:blipFill rotWithShape="1">
          <a:blip r:embed="rId5">
            <a:alphaModFix/>
          </a:blip>
          <a:srcRect b="4873" l="8649" r="16399" t="23672"/>
          <a:stretch/>
        </p:blipFill>
        <p:spPr>
          <a:xfrm>
            <a:off x="1002075" y="998587"/>
            <a:ext cx="2903701" cy="32374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nvSpPr>
        <p:spPr>
          <a:xfrm>
            <a:off x="784425" y="1036250"/>
            <a:ext cx="3950400" cy="35709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Drawing has been an integral part of my life since before I can remember, and growing up in a household with two working parents, so was the television. I spent hours watching animations from France and the US, but for the most part from Japan, primarily from the 70s and 80’s. To say I was deeply influenced, is an understatement, I was baptized, christened, and anointed by the holy blue glow of the cathode ray tube. My obsession with animation remained with me into adulthood. This </a:t>
            </a:r>
            <a:r>
              <a:rPr lang="en" sz="1100">
                <a:solidFill>
                  <a:schemeClr val="dk1"/>
                </a:solidFill>
                <a:latin typeface="Helvetica Neue"/>
                <a:ea typeface="Helvetica Neue"/>
                <a:cs typeface="Helvetica Neue"/>
                <a:sym typeface="Helvetica Neue"/>
              </a:rPr>
              <a:t>thesis </a:t>
            </a:r>
            <a:r>
              <a:rPr lang="en" sz="1100">
                <a:solidFill>
                  <a:schemeClr val="dk1"/>
                </a:solidFill>
                <a:latin typeface="Helvetica Neue"/>
                <a:ea typeface="Helvetica Neue"/>
                <a:cs typeface="Helvetica Neue"/>
                <a:sym typeface="Helvetica Neue"/>
              </a:rPr>
              <a:t>work is a pitch for my own animated series. </a:t>
            </a:r>
            <a:br>
              <a:rPr lang="en" sz="1100">
                <a:solidFill>
                  <a:schemeClr val="dk1"/>
                </a:solidFill>
                <a:latin typeface="Helvetica Neue"/>
                <a:ea typeface="Helvetica Neue"/>
                <a:cs typeface="Helvetica Neue"/>
                <a:sym typeface="Helvetica Neue"/>
              </a:rPr>
            </a:br>
            <a:br>
              <a:rPr lang="en" sz="1100">
                <a:solidFill>
                  <a:schemeClr val="dk1"/>
                </a:solidFill>
                <a:latin typeface="Helvetica Neue"/>
                <a:ea typeface="Helvetica Neue"/>
                <a:cs typeface="Helvetica Neue"/>
                <a:sym typeface="Helvetica Neue"/>
              </a:rPr>
            </a:br>
            <a:r>
              <a:rPr lang="en" sz="1100">
                <a:solidFill>
                  <a:schemeClr val="dk1"/>
                </a:solidFill>
                <a:latin typeface="Helvetica Neue"/>
                <a:ea typeface="Helvetica Neue"/>
                <a:cs typeface="Helvetica Neue"/>
                <a:sym typeface="Helvetica Neue"/>
              </a:rPr>
              <a:t>The show centers around Percy, the titular grownass baby bird, never pushed by his parents to follow any particular path, which included never being pushed out of the nest, literally… He never learned how to fly. Supported by Fran, Percy’s self appointed best friend, a rakish street wise racoon, always scheming her next hustle, and Percy’s college buddy Fred the friendly giant owl, an industrious gig worker with a distinctive sleepy look. Using a class conscious lens the show provides both a window and a mirror into the contradictions of modern society, a playful satire about what it means to be working class in the 21st century.</a:t>
            </a:r>
            <a:endParaRPr sz="1100">
              <a:solidFill>
                <a:schemeClr val="dk1"/>
              </a:solidFill>
            </a:endParaRPr>
          </a:p>
        </p:txBody>
      </p:sp>
      <p:sp>
        <p:nvSpPr>
          <p:cNvPr id="64" name="Google Shape;64;p14"/>
          <p:cNvSpPr txBox="1"/>
          <p:nvPr/>
        </p:nvSpPr>
        <p:spPr>
          <a:xfrm>
            <a:off x="557975" y="445850"/>
            <a:ext cx="33024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2"/>
                </a:solidFill>
              </a:rPr>
              <a:t>Grownass Baby Bird</a:t>
            </a:r>
            <a:endParaRPr b="1" sz="2000">
              <a:solidFill>
                <a:schemeClr val="dk2"/>
              </a:solidFill>
            </a:endParaRPr>
          </a:p>
        </p:txBody>
      </p:sp>
      <p:pic>
        <p:nvPicPr>
          <p:cNvPr id="65" name="Google Shape;65;p14"/>
          <p:cNvPicPr preferRelativeResize="0"/>
          <p:nvPr/>
        </p:nvPicPr>
        <p:blipFill rotWithShape="1">
          <a:blip r:embed="rId3">
            <a:alphaModFix/>
          </a:blip>
          <a:srcRect b="0" l="0" r="0" t="0"/>
          <a:stretch/>
        </p:blipFill>
        <p:spPr>
          <a:xfrm>
            <a:off x="5272325" y="399032"/>
            <a:ext cx="3541501" cy="4406415"/>
          </a:xfrm>
          <a:prstGeom prst="rect">
            <a:avLst/>
          </a:prstGeom>
          <a:noFill/>
          <a:ln>
            <a:noFill/>
          </a:ln>
        </p:spPr>
      </p:pic>
      <p:pic>
        <p:nvPicPr>
          <p:cNvPr id="66" name="Google Shape;66;p14"/>
          <p:cNvPicPr preferRelativeResize="0"/>
          <p:nvPr/>
        </p:nvPicPr>
        <p:blipFill>
          <a:blip r:embed="rId4">
            <a:alphaModFix/>
          </a:blip>
          <a:stretch>
            <a:fillRect/>
          </a:stretch>
        </p:blipFill>
        <p:spPr>
          <a:xfrm>
            <a:off x="5995800" y="748525"/>
            <a:ext cx="2094549" cy="753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Sylvan City Street</a:t>
            </a:r>
            <a:endParaRPr sz="1100"/>
          </a:p>
          <a:p>
            <a:pPr indent="0" lvl="0" marL="0" rtl="0" algn="l">
              <a:spcBef>
                <a:spcPts val="0"/>
              </a:spcBef>
              <a:spcAft>
                <a:spcPts val="0"/>
              </a:spcAft>
              <a:buNone/>
            </a:pPr>
            <a:r>
              <a:rPr lang="en" sz="1100"/>
              <a:t>Digital</a:t>
            </a:r>
            <a:endParaRPr sz="1100"/>
          </a:p>
          <a:p>
            <a:pPr indent="0" lvl="0" marL="0" rtl="0" algn="l">
              <a:spcBef>
                <a:spcPts val="0"/>
              </a:spcBef>
              <a:spcAft>
                <a:spcPts val="0"/>
              </a:spcAft>
              <a:buNone/>
            </a:pPr>
            <a:r>
              <a:rPr lang="en" sz="1100"/>
              <a:t>15”x9”</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Key art depicting tone and details of the world the series takes place in.</a:t>
            </a:r>
            <a:endParaRPr sz="1100"/>
          </a:p>
        </p:txBody>
      </p:sp>
      <p:pic>
        <p:nvPicPr>
          <p:cNvPr id="72" name="Google Shape;72;p15"/>
          <p:cNvPicPr preferRelativeResize="0"/>
          <p:nvPr/>
        </p:nvPicPr>
        <p:blipFill rotWithShape="1">
          <a:blip r:embed="rId3">
            <a:alphaModFix/>
          </a:blip>
          <a:srcRect b="0" l="0" r="0" t="0"/>
          <a:stretch/>
        </p:blipFill>
        <p:spPr>
          <a:xfrm>
            <a:off x="330250" y="604961"/>
            <a:ext cx="6376801" cy="37955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3</a:t>
            </a:r>
            <a:endParaRPr sz="1800">
              <a:solidFill>
                <a:schemeClr val="dk2"/>
              </a:solidFill>
            </a:endParaRPr>
          </a:p>
        </p:txBody>
      </p:sp>
      <p:sp>
        <p:nvSpPr>
          <p:cNvPr id="78" name="Google Shape;78;p16"/>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Percy’s Bedroom	</a:t>
            </a:r>
            <a:endParaRPr sz="1100"/>
          </a:p>
          <a:p>
            <a:pPr indent="0" lvl="0" marL="0" rtl="0" algn="l">
              <a:spcBef>
                <a:spcPts val="0"/>
              </a:spcBef>
              <a:spcAft>
                <a:spcPts val="0"/>
              </a:spcAft>
              <a:buNone/>
            </a:pPr>
            <a:r>
              <a:rPr lang="en" sz="1100"/>
              <a:t>Digital</a:t>
            </a:r>
            <a:endParaRPr sz="1100"/>
          </a:p>
          <a:p>
            <a:pPr indent="0" lvl="0" marL="0" rtl="0" algn="l">
              <a:spcBef>
                <a:spcPts val="0"/>
              </a:spcBef>
              <a:spcAft>
                <a:spcPts val="0"/>
              </a:spcAft>
              <a:buNone/>
            </a:pPr>
            <a:r>
              <a:rPr lang="en" sz="1100"/>
              <a:t>17”x9.5”</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Background art design for animation, depicting main character’s bedroom</a:t>
            </a:r>
            <a:endParaRPr sz="1100"/>
          </a:p>
        </p:txBody>
      </p:sp>
      <p:pic>
        <p:nvPicPr>
          <p:cNvPr id="79" name="Google Shape;79;p16"/>
          <p:cNvPicPr preferRelativeResize="0"/>
          <p:nvPr/>
        </p:nvPicPr>
        <p:blipFill>
          <a:blip r:embed="rId3">
            <a:alphaModFix/>
          </a:blip>
          <a:stretch>
            <a:fillRect/>
          </a:stretch>
        </p:blipFill>
        <p:spPr>
          <a:xfrm>
            <a:off x="330250" y="1164601"/>
            <a:ext cx="6376801" cy="35869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3</a:t>
            </a:r>
            <a:endParaRPr sz="1800">
              <a:solidFill>
                <a:schemeClr val="dk2"/>
              </a:solidFill>
            </a:endParaRPr>
          </a:p>
        </p:txBody>
      </p:sp>
      <p:sp>
        <p:nvSpPr>
          <p:cNvPr id="85" name="Google Shape;85;p17"/>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Menace</a:t>
            </a:r>
            <a:r>
              <a:rPr lang="en" sz="1100"/>
              <a:t>	</a:t>
            </a:r>
            <a:endParaRPr sz="1100"/>
          </a:p>
          <a:p>
            <a:pPr indent="0" lvl="0" marL="0" rtl="0" algn="l">
              <a:spcBef>
                <a:spcPts val="0"/>
              </a:spcBef>
              <a:spcAft>
                <a:spcPts val="0"/>
              </a:spcAft>
              <a:buNone/>
            </a:pPr>
            <a:r>
              <a:rPr lang="en" sz="1100"/>
              <a:t>Digital</a:t>
            </a:r>
            <a:endParaRPr sz="1100"/>
          </a:p>
          <a:p>
            <a:pPr indent="0" lvl="0" marL="0" rtl="0" algn="l">
              <a:spcBef>
                <a:spcPts val="0"/>
              </a:spcBef>
              <a:spcAft>
                <a:spcPts val="0"/>
              </a:spcAft>
              <a:buNone/>
            </a:pPr>
            <a:r>
              <a:rPr lang="en" sz="1100"/>
              <a:t>16.25”x20”</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Poster </a:t>
            </a:r>
            <a:r>
              <a:rPr lang="en" sz="1100"/>
              <a:t>illustration</a:t>
            </a:r>
            <a:r>
              <a:rPr lang="en" sz="1100"/>
              <a:t> of Percy and his friends getting into some trouble</a:t>
            </a:r>
            <a:endParaRPr sz="1100"/>
          </a:p>
        </p:txBody>
      </p:sp>
      <p:pic>
        <p:nvPicPr>
          <p:cNvPr id="86" name="Google Shape;86;p17"/>
          <p:cNvPicPr preferRelativeResize="0"/>
          <p:nvPr/>
        </p:nvPicPr>
        <p:blipFill>
          <a:blip r:embed="rId3">
            <a:alphaModFix/>
          </a:blip>
          <a:stretch>
            <a:fillRect/>
          </a:stretch>
        </p:blipFill>
        <p:spPr>
          <a:xfrm>
            <a:off x="330249" y="136175"/>
            <a:ext cx="3754514" cy="46153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3</a:t>
            </a:r>
            <a:endParaRPr sz="1800">
              <a:solidFill>
                <a:schemeClr val="dk2"/>
              </a:solidFill>
            </a:endParaRPr>
          </a:p>
        </p:txBody>
      </p:sp>
      <p:sp>
        <p:nvSpPr>
          <p:cNvPr id="92" name="Google Shape;92;p18"/>
          <p:cNvSpPr txBox="1"/>
          <p:nvPr/>
        </p:nvSpPr>
        <p:spPr>
          <a:xfrm>
            <a:off x="6969025" y="2983475"/>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City nights</a:t>
            </a:r>
            <a:r>
              <a:rPr lang="en" sz="1100"/>
              <a:t>	</a:t>
            </a:r>
            <a:endParaRPr sz="1100"/>
          </a:p>
          <a:p>
            <a:pPr indent="0" lvl="0" marL="0" rtl="0" algn="l">
              <a:spcBef>
                <a:spcPts val="0"/>
              </a:spcBef>
              <a:spcAft>
                <a:spcPts val="0"/>
              </a:spcAft>
              <a:buNone/>
            </a:pPr>
            <a:r>
              <a:rPr lang="en" sz="1100"/>
              <a:t>Digital</a:t>
            </a:r>
            <a:endParaRPr sz="1100"/>
          </a:p>
          <a:p>
            <a:pPr indent="0" lvl="0" marL="0" rtl="0" algn="l">
              <a:spcBef>
                <a:spcPts val="0"/>
              </a:spcBef>
              <a:spcAft>
                <a:spcPts val="0"/>
              </a:spcAft>
              <a:buNone/>
            </a:pPr>
            <a:r>
              <a:rPr lang="en" sz="1100"/>
              <a:t>13.3”x20”</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Poster illustration of the group on a late night hang</a:t>
            </a:r>
            <a:endParaRPr sz="1100"/>
          </a:p>
        </p:txBody>
      </p:sp>
      <p:pic>
        <p:nvPicPr>
          <p:cNvPr id="93" name="Google Shape;93;p18"/>
          <p:cNvPicPr preferRelativeResize="0"/>
          <p:nvPr/>
        </p:nvPicPr>
        <p:blipFill>
          <a:blip r:embed="rId3">
            <a:alphaModFix/>
          </a:blip>
          <a:stretch>
            <a:fillRect/>
          </a:stretch>
        </p:blipFill>
        <p:spPr>
          <a:xfrm>
            <a:off x="330256" y="136175"/>
            <a:ext cx="3076171" cy="46153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