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ce924a43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ce924a43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ce924a432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ce924a432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e924a43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e924a43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ce924a432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ce924a432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f6b94b4e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f6b94b4e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xtinalee.com" TargetMode="External"/><Relationship Id="rId4" Type="http://schemas.openxmlformats.org/officeDocument/2006/relationships/hyperlink" Target="http://www.instagram.com/xxtinalee" TargetMode="External"/><Relationship Id="rId5" Type="http://schemas.openxmlformats.org/officeDocument/2006/relationships/image" Target="../media/image3.jpg"/><Relationship Id="rId6" Type="http://schemas.openxmlformats.org/officeDocument/2006/relationships/hyperlink" Target="https://www.shaunluca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525900" y="1981400"/>
            <a:ext cx="20043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Photo/Headshot</a:t>
            </a:r>
            <a:endParaRPr sz="1800">
              <a:solidFill>
                <a:schemeClr val="dk2"/>
              </a:solidFill>
            </a:endParaRPr>
          </a:p>
        </p:txBody>
      </p:sp>
      <p:sp>
        <p:nvSpPr>
          <p:cNvPr id="55" name="Google Shape;55;p13"/>
          <p:cNvSpPr txBox="1"/>
          <p:nvPr/>
        </p:nvSpPr>
        <p:spPr>
          <a:xfrm>
            <a:off x="4543525" y="684850"/>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Christina Lee</a:t>
            </a:r>
            <a:endParaRPr sz="2000">
              <a:solidFill>
                <a:schemeClr val="dk2"/>
              </a:solidFill>
            </a:endParaRPr>
          </a:p>
        </p:txBody>
      </p:sp>
      <p:sp>
        <p:nvSpPr>
          <p:cNvPr id="56" name="Google Shape;56;p13"/>
          <p:cNvSpPr txBox="1"/>
          <p:nvPr/>
        </p:nvSpPr>
        <p:spPr>
          <a:xfrm>
            <a:off x="4572000" y="1196700"/>
            <a:ext cx="3632700" cy="3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Christina Lee is a Korean-American illustrator and designer based in Brooklyn, NY by way of San Jose, CA and Pittsburgh, PA. A graduate of Carnegie Mellon University’s School of Art, she is a co-founder of Pullproof Studio, a community screenprinting studio, and Alright Editions, a small press. Her prints, zines, animations, and comics are defined by expressive mark making, concise compositions, and colorfully absurd subjects. Her select clients include </a:t>
            </a:r>
            <a:r>
              <a:rPr i="1" lang="en" sz="1100"/>
              <a:t>The New York Times</a:t>
            </a:r>
            <a:r>
              <a:rPr lang="en" sz="1100"/>
              <a:t>, </a:t>
            </a:r>
            <a:r>
              <a:rPr i="1" lang="en" sz="1100"/>
              <a:t>LA Times</a:t>
            </a:r>
            <a:r>
              <a:rPr lang="en" sz="1100"/>
              <a:t>, </a:t>
            </a:r>
            <a:r>
              <a:rPr i="1" lang="en" sz="1100"/>
              <a:t>Bloomberg Businessweek</a:t>
            </a:r>
            <a:r>
              <a:rPr lang="en" sz="1100"/>
              <a:t>, and American Greetings. She has exhibited at Comic Arts Brooklyn, Small Press Expo, Feminist Zine Fest, and LA Zine Fest, and her work has been recognized by the Society of Illustrators and American Illustration. She teaches in the Illustration undergraduate department at the Fashion Institute of Technology.</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solidFill>
                  <a:schemeClr val="hlink"/>
                </a:solidFill>
                <a:hlinkClick r:id="rId3"/>
              </a:rPr>
              <a:t>www.xtinalee.com</a:t>
            </a:r>
            <a:endParaRPr sz="1100"/>
          </a:p>
          <a:p>
            <a:pPr indent="0" lvl="0" marL="0" rtl="0" algn="l">
              <a:spcBef>
                <a:spcPts val="0"/>
              </a:spcBef>
              <a:spcAft>
                <a:spcPts val="0"/>
              </a:spcAft>
              <a:buNone/>
            </a:pPr>
            <a:r>
              <a:rPr lang="en" sz="1100" u="sng">
                <a:solidFill>
                  <a:schemeClr val="hlink"/>
                </a:solidFill>
                <a:hlinkClick r:id="rId4"/>
              </a:rPr>
              <a:t>www.instagram.com/xxtinalee</a:t>
            </a:r>
            <a:endParaRPr sz="1100"/>
          </a:p>
          <a:p>
            <a:pPr indent="0" lvl="0" marL="0" rtl="0" algn="l">
              <a:spcBef>
                <a:spcPts val="0"/>
              </a:spcBef>
              <a:spcAft>
                <a:spcPts val="0"/>
              </a:spcAft>
              <a:buNone/>
            </a:pPr>
            <a:r>
              <a:t/>
            </a:r>
            <a:endParaRPr sz="1100"/>
          </a:p>
        </p:txBody>
      </p:sp>
      <p:pic>
        <p:nvPicPr>
          <p:cNvPr id="57" name="Google Shape;57;p13"/>
          <p:cNvPicPr preferRelativeResize="0"/>
          <p:nvPr/>
        </p:nvPicPr>
        <p:blipFill>
          <a:blip r:embed="rId5">
            <a:alphaModFix/>
          </a:blip>
          <a:stretch>
            <a:fillRect/>
          </a:stretch>
        </p:blipFill>
        <p:spPr>
          <a:xfrm>
            <a:off x="1002075" y="684850"/>
            <a:ext cx="2885599" cy="3607875"/>
          </a:xfrm>
          <a:prstGeom prst="rect">
            <a:avLst/>
          </a:prstGeom>
          <a:noFill/>
          <a:ln>
            <a:noFill/>
          </a:ln>
        </p:spPr>
      </p:pic>
      <p:sp>
        <p:nvSpPr>
          <p:cNvPr id="58" name="Google Shape;58;p13"/>
          <p:cNvSpPr txBox="1"/>
          <p:nvPr/>
        </p:nvSpPr>
        <p:spPr>
          <a:xfrm>
            <a:off x="897100" y="4292725"/>
            <a:ext cx="2384400" cy="3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Photograph by </a:t>
            </a:r>
            <a:r>
              <a:rPr lang="en" sz="1100" u="sng">
                <a:solidFill>
                  <a:schemeClr val="hlink"/>
                </a:solidFill>
                <a:hlinkClick r:id="rId6"/>
              </a:rPr>
              <a:t>Shaun Lucas</a:t>
            </a:r>
            <a:endParaRPr sz="11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557975" y="1036250"/>
            <a:ext cx="45207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I love celebrity culture because of its ubiquity. I’m fascinated by its effect on people, as fame seems more attainable than it’s ever been before. </a:t>
            </a:r>
            <a:r>
              <a:rPr i="1" lang="en" sz="1100">
                <a:solidFill>
                  <a:schemeClr val="dk1"/>
                </a:solidFill>
              </a:rPr>
              <a:t>The Method</a:t>
            </a:r>
            <a:r>
              <a:rPr lang="en" sz="1100">
                <a:solidFill>
                  <a:schemeClr val="dk1"/>
                </a:solidFill>
              </a:rPr>
              <a:t> is a 44-page 7-color risograph printed zine that explores stardom, authenticity, and “hustle” culture through three short fictional comics; each presenting a funhouse mirror reflection of the modern world. Each page was inked traditionally, then reproduced with the risograph printer’s fluorescent inks. The title is in reference to method acting, as I found myself using a similar technique in this first attempt at writing fiction: my own experiences informed my characters’ inner motivations and emotions, resulting in absurd narratives that still feel highly personal to me.</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I choose comics as the medium to convey complex ideas: pulling from my interdisciplinary art background, I use words, images, sequence, and repetition to create work with humorous yet challenging themes. Through these means, I am exploring more nuanced and intricate ways of engaging with my audience. As a printmaker, the accessibility of comics resonates with me too; I enjoy how the medium can synthesize a narrative ready for mass and expeditious consumption. I hope my stories will provoke you into laughing, crying, and saying “Ew!”</a:t>
            </a:r>
            <a:endParaRPr sz="1100">
              <a:solidFill>
                <a:schemeClr val="dk1"/>
              </a:solidFill>
            </a:endParaRPr>
          </a:p>
        </p:txBody>
      </p:sp>
      <p:sp>
        <p:nvSpPr>
          <p:cNvPr id="64" name="Google Shape;64;p14"/>
          <p:cNvSpPr txBox="1"/>
          <p:nvPr/>
        </p:nvSpPr>
        <p:spPr>
          <a:xfrm>
            <a:off x="557975" y="445850"/>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000">
                <a:solidFill>
                  <a:schemeClr val="dk2"/>
                </a:solidFill>
              </a:rPr>
              <a:t>The Method</a:t>
            </a:r>
            <a:endParaRPr i="1" sz="2000">
              <a:solidFill>
                <a:schemeClr val="dk2"/>
              </a:solidFill>
            </a:endParaRPr>
          </a:p>
        </p:txBody>
      </p:sp>
      <p:sp>
        <p:nvSpPr>
          <p:cNvPr id="65" name="Google Shape;65;p14"/>
          <p:cNvSpPr/>
          <p:nvPr/>
        </p:nvSpPr>
        <p:spPr>
          <a:xfrm>
            <a:off x="5272325" y="445850"/>
            <a:ext cx="3541500" cy="43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6" name="Google Shape;66;p14"/>
          <p:cNvPicPr preferRelativeResize="0"/>
          <p:nvPr/>
        </p:nvPicPr>
        <p:blipFill rotWithShape="1">
          <a:blip r:embed="rId3">
            <a:alphaModFix/>
          </a:blip>
          <a:srcRect b="0" l="49228" r="0" t="0"/>
          <a:stretch/>
        </p:blipFill>
        <p:spPr>
          <a:xfrm>
            <a:off x="5272325" y="445850"/>
            <a:ext cx="3541499" cy="435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Pages from “Employee of the Month”</a:t>
            </a:r>
            <a:endParaRPr sz="1100"/>
          </a:p>
          <a:p>
            <a:pPr indent="0" lvl="0" marL="0" rtl="0" algn="l">
              <a:spcBef>
                <a:spcPts val="0"/>
              </a:spcBef>
              <a:spcAft>
                <a:spcPts val="0"/>
              </a:spcAft>
              <a:buNone/>
            </a:pPr>
            <a:r>
              <a:rPr lang="en" sz="1100"/>
              <a:t>4-color Risograph Print</a:t>
            </a:r>
            <a:endParaRPr sz="1100"/>
          </a:p>
          <a:p>
            <a:pPr indent="0" lvl="0" marL="0" rtl="0" algn="l">
              <a:spcBef>
                <a:spcPts val="0"/>
              </a:spcBef>
              <a:spcAft>
                <a:spcPts val="0"/>
              </a:spcAft>
              <a:buNone/>
            </a:pPr>
            <a:r>
              <a:rPr lang="en" sz="1100"/>
              <a:t>8x10”</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Brief description only of necessary</a:t>
            </a:r>
            <a:endParaRPr sz="1100"/>
          </a:p>
        </p:txBody>
      </p:sp>
      <p:pic>
        <p:nvPicPr>
          <p:cNvPr id="72" name="Google Shape;72;p15"/>
          <p:cNvPicPr preferRelativeResize="0"/>
          <p:nvPr/>
        </p:nvPicPr>
        <p:blipFill>
          <a:blip r:embed="rId3">
            <a:alphaModFix/>
          </a:blip>
          <a:stretch>
            <a:fillRect/>
          </a:stretch>
        </p:blipFill>
        <p:spPr>
          <a:xfrm>
            <a:off x="152400" y="808350"/>
            <a:ext cx="2963449" cy="3705226"/>
          </a:xfrm>
          <a:prstGeom prst="rect">
            <a:avLst/>
          </a:prstGeom>
          <a:noFill/>
          <a:ln>
            <a:noFill/>
          </a:ln>
        </p:spPr>
      </p:pic>
      <p:pic>
        <p:nvPicPr>
          <p:cNvPr id="73" name="Google Shape;73;p15"/>
          <p:cNvPicPr preferRelativeResize="0"/>
          <p:nvPr/>
        </p:nvPicPr>
        <p:blipFill>
          <a:blip r:embed="rId4">
            <a:alphaModFix/>
          </a:blip>
          <a:stretch>
            <a:fillRect/>
          </a:stretch>
        </p:blipFill>
        <p:spPr>
          <a:xfrm>
            <a:off x="3475750" y="808350"/>
            <a:ext cx="2963449" cy="37052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a:t>
            </a:r>
            <a:r>
              <a:rPr lang="en" sz="1800">
                <a:solidFill>
                  <a:schemeClr val="dk2"/>
                </a:solidFill>
              </a:rPr>
              <a:t> 1</a:t>
            </a:r>
            <a:endParaRPr sz="1800">
              <a:solidFill>
                <a:schemeClr val="dk2"/>
              </a:solidFill>
            </a:endParaRPr>
          </a:p>
        </p:txBody>
      </p:sp>
      <p:sp>
        <p:nvSpPr>
          <p:cNvPr id="79" name="Google Shape;79;p16"/>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100"/>
              <a:t>Congrats! On Your Flatulence!</a:t>
            </a:r>
            <a:endParaRPr i="1" sz="1100"/>
          </a:p>
          <a:p>
            <a:pPr indent="0" lvl="0" marL="0" rtl="0" algn="l">
              <a:spcBef>
                <a:spcPts val="0"/>
              </a:spcBef>
              <a:spcAft>
                <a:spcPts val="0"/>
              </a:spcAft>
              <a:buNone/>
            </a:pPr>
            <a:r>
              <a:rPr lang="en" sz="1100"/>
              <a:t>4-color Risograph Print</a:t>
            </a:r>
            <a:endParaRPr sz="1100"/>
          </a:p>
          <a:p>
            <a:pPr indent="0" lvl="0" marL="0" rtl="0" algn="l">
              <a:spcBef>
                <a:spcPts val="0"/>
              </a:spcBef>
              <a:spcAft>
                <a:spcPts val="0"/>
              </a:spcAft>
              <a:buNone/>
            </a:pPr>
            <a:r>
              <a:rPr lang="en" sz="1100"/>
              <a:t>10x16”</a:t>
            </a:r>
            <a:endParaRPr sz="1100"/>
          </a:p>
        </p:txBody>
      </p:sp>
      <p:pic>
        <p:nvPicPr>
          <p:cNvPr id="80" name="Google Shape;80;p16"/>
          <p:cNvPicPr preferRelativeResize="0"/>
          <p:nvPr/>
        </p:nvPicPr>
        <p:blipFill>
          <a:blip r:embed="rId3">
            <a:alphaModFix/>
          </a:blip>
          <a:stretch>
            <a:fillRect/>
          </a:stretch>
        </p:blipFill>
        <p:spPr>
          <a:xfrm>
            <a:off x="330250" y="579000"/>
            <a:ext cx="6376801" cy="39855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Pages from “Superfan”</a:t>
            </a:r>
            <a:endParaRPr sz="1100"/>
          </a:p>
          <a:p>
            <a:pPr indent="0" lvl="0" marL="0" rtl="0" algn="l">
              <a:spcBef>
                <a:spcPts val="0"/>
              </a:spcBef>
              <a:spcAft>
                <a:spcPts val="0"/>
              </a:spcAft>
              <a:buNone/>
            </a:pPr>
            <a:r>
              <a:rPr lang="en" sz="1100"/>
              <a:t>2-color Risograph Print</a:t>
            </a:r>
            <a:endParaRPr sz="1100"/>
          </a:p>
          <a:p>
            <a:pPr indent="0" lvl="0" marL="0" rtl="0" algn="l">
              <a:spcBef>
                <a:spcPts val="0"/>
              </a:spcBef>
              <a:spcAft>
                <a:spcPts val="0"/>
              </a:spcAft>
              <a:buNone/>
            </a:pPr>
            <a:r>
              <a:rPr lang="en" sz="1100"/>
              <a:t>8x10” each</a:t>
            </a:r>
            <a:endParaRPr sz="1100"/>
          </a:p>
        </p:txBody>
      </p:sp>
      <p:pic>
        <p:nvPicPr>
          <p:cNvPr id="86" name="Google Shape;86;p17"/>
          <p:cNvPicPr preferRelativeResize="0"/>
          <p:nvPr/>
        </p:nvPicPr>
        <p:blipFill>
          <a:blip r:embed="rId3">
            <a:alphaModFix/>
          </a:blip>
          <a:stretch>
            <a:fillRect/>
          </a:stretch>
        </p:blipFill>
        <p:spPr>
          <a:xfrm>
            <a:off x="152400" y="1760800"/>
            <a:ext cx="2145738" cy="2714312"/>
          </a:xfrm>
          <a:prstGeom prst="rect">
            <a:avLst/>
          </a:prstGeom>
          <a:noFill/>
          <a:ln>
            <a:noFill/>
          </a:ln>
        </p:spPr>
      </p:pic>
      <p:pic>
        <p:nvPicPr>
          <p:cNvPr id="87" name="Google Shape;87;p17"/>
          <p:cNvPicPr preferRelativeResize="0"/>
          <p:nvPr/>
        </p:nvPicPr>
        <p:blipFill>
          <a:blip r:embed="rId4">
            <a:alphaModFix/>
          </a:blip>
          <a:stretch>
            <a:fillRect/>
          </a:stretch>
        </p:blipFill>
        <p:spPr>
          <a:xfrm>
            <a:off x="2442058" y="1760800"/>
            <a:ext cx="2145738" cy="2714327"/>
          </a:xfrm>
          <a:prstGeom prst="rect">
            <a:avLst/>
          </a:prstGeom>
          <a:noFill/>
          <a:ln>
            <a:noFill/>
          </a:ln>
        </p:spPr>
      </p:pic>
      <p:pic>
        <p:nvPicPr>
          <p:cNvPr id="88" name="Google Shape;88;p17"/>
          <p:cNvPicPr preferRelativeResize="0"/>
          <p:nvPr/>
        </p:nvPicPr>
        <p:blipFill>
          <a:blip r:embed="rId5">
            <a:alphaModFix/>
          </a:blip>
          <a:stretch>
            <a:fillRect/>
          </a:stretch>
        </p:blipFill>
        <p:spPr>
          <a:xfrm>
            <a:off x="4810940" y="1760800"/>
            <a:ext cx="2145739" cy="26828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Pages from “Superfan”</a:t>
            </a:r>
            <a:endParaRPr sz="1100"/>
          </a:p>
          <a:p>
            <a:pPr indent="0" lvl="0" marL="0" rtl="0" algn="l">
              <a:spcBef>
                <a:spcPts val="0"/>
              </a:spcBef>
              <a:spcAft>
                <a:spcPts val="0"/>
              </a:spcAft>
              <a:buNone/>
            </a:pPr>
            <a:r>
              <a:rPr lang="en" sz="1100"/>
              <a:t>2-color Risograph Print</a:t>
            </a:r>
            <a:endParaRPr sz="1100"/>
          </a:p>
          <a:p>
            <a:pPr indent="0" lvl="0" marL="0" rtl="0" algn="l">
              <a:spcBef>
                <a:spcPts val="0"/>
              </a:spcBef>
              <a:spcAft>
                <a:spcPts val="0"/>
              </a:spcAft>
              <a:buNone/>
            </a:pPr>
            <a:r>
              <a:rPr lang="en" sz="1100"/>
              <a:t>8x10” and 16x10”</a:t>
            </a:r>
            <a:endParaRPr sz="1100"/>
          </a:p>
        </p:txBody>
      </p:sp>
      <p:pic>
        <p:nvPicPr>
          <p:cNvPr id="94" name="Google Shape;94;p18"/>
          <p:cNvPicPr preferRelativeResize="0"/>
          <p:nvPr/>
        </p:nvPicPr>
        <p:blipFill>
          <a:blip r:embed="rId3">
            <a:alphaModFix/>
          </a:blip>
          <a:stretch>
            <a:fillRect/>
          </a:stretch>
        </p:blipFill>
        <p:spPr>
          <a:xfrm>
            <a:off x="152400" y="1880200"/>
            <a:ext cx="2002574" cy="2503849"/>
          </a:xfrm>
          <a:prstGeom prst="rect">
            <a:avLst/>
          </a:prstGeom>
          <a:noFill/>
          <a:ln>
            <a:noFill/>
          </a:ln>
        </p:spPr>
      </p:pic>
      <p:pic>
        <p:nvPicPr>
          <p:cNvPr id="95" name="Google Shape;95;p18"/>
          <p:cNvPicPr preferRelativeResize="0"/>
          <p:nvPr/>
        </p:nvPicPr>
        <p:blipFill>
          <a:blip r:embed="rId4">
            <a:alphaModFix/>
          </a:blip>
          <a:stretch>
            <a:fillRect/>
          </a:stretch>
        </p:blipFill>
        <p:spPr>
          <a:xfrm>
            <a:off x="2438964" y="1880200"/>
            <a:ext cx="4246072" cy="2678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