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Lat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Lato-regular.fntdata"/><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italic.fntdata"/><Relationship Id="rId14" Type="http://schemas.openxmlformats.org/officeDocument/2006/relationships/font" Target="fonts/Lato-bold.fntdata"/><Relationship Id="rId16"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ce924a432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ce924a4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f7dd896f1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f7dd896f1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ce924a432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ce924a432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d1d5e24c5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d1d5e24c5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dianaobrienart.com"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002075" y="1013475"/>
            <a:ext cx="2903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6" name="Google Shape;56;p13"/>
          <p:cNvSpPr txBox="1"/>
          <p:nvPr/>
        </p:nvSpPr>
        <p:spPr>
          <a:xfrm>
            <a:off x="4543525" y="1047625"/>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DIANA O’BRIEN</a:t>
            </a:r>
            <a:endParaRPr sz="2000">
              <a:solidFill>
                <a:schemeClr val="dk2"/>
              </a:solidFill>
            </a:endParaRPr>
          </a:p>
        </p:txBody>
      </p:sp>
      <p:sp>
        <p:nvSpPr>
          <p:cNvPr id="57" name="Google Shape;57;p13"/>
          <p:cNvSpPr txBox="1"/>
          <p:nvPr/>
        </p:nvSpPr>
        <p:spPr>
          <a:xfrm>
            <a:off x="4543525" y="1787800"/>
            <a:ext cx="3977400" cy="27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I live in Huntington, NY, on Long Island with my husband John and our children, Grace, 6, and Declan, 3. I got an AAS degree from FIT in ‘99, and a BA in Visual Communications from SUNY Farmingdale in ‘04. I have worked as a graphic designer for Motorola and other corporations, as well as a muralist in children’s hospitals, and an illustrator. Currently I am head of marketing a global company. I am the founder of Authors of Hope, a (501c3 pending) nonprofit publishing house that serves children who have stories to tell. </a:t>
            </a:r>
            <a:endParaRPr sz="1100"/>
          </a:p>
          <a:p>
            <a:pPr indent="0" lvl="0" marL="0" rtl="0" algn="l">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Web: </a:t>
            </a:r>
            <a:r>
              <a:rPr lang="en" sz="1100" u="sng">
                <a:solidFill>
                  <a:schemeClr val="hlink"/>
                </a:solidFill>
                <a:hlinkClick r:id="rId3"/>
              </a:rPr>
              <a:t>www.dianaobrienart.com</a:t>
            </a:r>
            <a:r>
              <a:rPr lang="en" sz="1100">
                <a:solidFill>
                  <a:schemeClr val="dk1"/>
                </a:solidFill>
              </a:rPr>
              <a:t> / www.authorsofhope.org</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Ig: </a:t>
            </a:r>
            <a:r>
              <a:rPr lang="en" sz="1100">
                <a:solidFill>
                  <a:schemeClr val="dk1"/>
                </a:solidFill>
              </a:rPr>
              <a:t>@dianaobrienart / @AuthorsOfHopeBooks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800"/>
          </a:p>
        </p:txBody>
      </p:sp>
      <p:pic>
        <p:nvPicPr>
          <p:cNvPr id="58" name="Google Shape;58;p13"/>
          <p:cNvPicPr preferRelativeResize="0"/>
          <p:nvPr/>
        </p:nvPicPr>
        <p:blipFill>
          <a:blip r:embed="rId4">
            <a:alphaModFix/>
          </a:blip>
          <a:stretch>
            <a:fillRect/>
          </a:stretch>
        </p:blipFill>
        <p:spPr>
          <a:xfrm>
            <a:off x="1000675" y="979125"/>
            <a:ext cx="2974202" cy="32739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557975" y="1036250"/>
            <a:ext cx="4520700" cy="384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800">
                <a:solidFill>
                  <a:schemeClr val="dk1"/>
                </a:solidFill>
                <a:latin typeface="Lato"/>
                <a:ea typeface="Lato"/>
                <a:cs typeface="Lato"/>
                <a:sym typeface="Lato"/>
              </a:rPr>
              <a:t>Personal loss has significantly shaped my professional path. Through grief, I encountered pivotal moments that demanded choices leading to substantial changes in my artistic, spiritual, and professional life.</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dk1"/>
                </a:solidFill>
                <a:latin typeface="Lato"/>
                <a:ea typeface="Lato"/>
                <a:cs typeface="Lato"/>
                <a:sym typeface="Lato"/>
              </a:rPr>
              <a:t>In 1997, I opted for stability by pursuing an AAS in Advertising Design at FIT, eventually becoming the head of marketing for a global company. My early passion for children's books persisted, but graphic design offered more security. This decision stayed with me as I navigated my career. In 2008, I sought an MFA in Illustration at FIT, an application process my father assisted with. After facing rejection and later losing my father, I found healing by painting murals in children's hospitals across the U.S. with the nonprofit Splashes of Hope. This experience eventually enriched my portfolio, leading to my acceptance into the program in 2015.</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dk1"/>
                </a:solidFill>
                <a:latin typeface="Lato"/>
                <a:ea typeface="Lato"/>
                <a:cs typeface="Lato"/>
                <a:sym typeface="Lato"/>
              </a:rPr>
              <a:t>The birth of my daughter, Grace, in 2017, and my son, Declan, during the 2020 pandemic, marked personal milestones. With my husband's support, I started working toward my MFA in 2021. Grace's first-grade experience introduced us to Belle Svoboda, who inspired my book project. Working with Belle and her family transformed the project into a team effort, culminating in "Belle The Brave," a book resonating across all ages. Belle's courage in facing her illness has inspired our family mantra, "If Belle can do it, so can I!"</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dk1"/>
                </a:solidFill>
                <a:latin typeface="Lato"/>
                <a:ea typeface="Lato"/>
                <a:cs typeface="Lato"/>
                <a:sym typeface="Lato"/>
              </a:rPr>
              <a:t>Authors of Hope, a  small, independent publishing house, was born from a desire to empower seriously ill children by sharing their stories, offering them control over their narratives and providing hope and understanding to readers.</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dk1"/>
                </a:solidFill>
                <a:latin typeface="Lato"/>
                <a:ea typeface="Lato"/>
                <a:cs typeface="Lato"/>
                <a:sym typeface="Lato"/>
              </a:rPr>
              <a:t>This journey has not only transformed my portfolio but deepened my faith, leading to personal healing and a reinvigorated spirit.</a:t>
            </a:r>
            <a:endParaRPr sz="8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Lato"/>
              <a:ea typeface="Lato"/>
              <a:cs typeface="Lato"/>
              <a:sym typeface="Lato"/>
            </a:endParaRPr>
          </a:p>
        </p:txBody>
      </p:sp>
      <p:sp>
        <p:nvSpPr>
          <p:cNvPr id="64" name="Google Shape;64;p14"/>
          <p:cNvSpPr txBox="1"/>
          <p:nvPr/>
        </p:nvSpPr>
        <p:spPr>
          <a:xfrm>
            <a:off x="557975" y="445850"/>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Belle The Brave</a:t>
            </a:r>
            <a:endParaRPr sz="2000">
              <a:solidFill>
                <a:schemeClr val="dk2"/>
              </a:solidFill>
            </a:endParaRPr>
          </a:p>
        </p:txBody>
      </p:sp>
      <p:sp>
        <p:nvSpPr>
          <p:cNvPr id="65" name="Google Shape;65;p14"/>
          <p:cNvSpPr txBox="1"/>
          <p:nvPr/>
        </p:nvSpPr>
        <p:spPr>
          <a:xfrm>
            <a:off x="5911200" y="1755279"/>
            <a:ext cx="24444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Detail of one of your images</a:t>
            </a:r>
            <a:endParaRPr sz="1800">
              <a:solidFill>
                <a:schemeClr val="dk2"/>
              </a:solidFill>
            </a:endParaRPr>
          </a:p>
        </p:txBody>
      </p:sp>
      <p:pic>
        <p:nvPicPr>
          <p:cNvPr id="66" name="Google Shape;66;p14"/>
          <p:cNvPicPr preferRelativeResize="0"/>
          <p:nvPr/>
        </p:nvPicPr>
        <p:blipFill rotWithShape="1">
          <a:blip r:embed="rId3">
            <a:alphaModFix/>
          </a:blip>
          <a:srcRect b="9877" l="0" r="0" t="0"/>
          <a:stretch/>
        </p:blipFill>
        <p:spPr>
          <a:xfrm>
            <a:off x="5272325" y="344850"/>
            <a:ext cx="3541498" cy="41110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pic>
        <p:nvPicPr>
          <p:cNvPr id="72" name="Google Shape;72;p15"/>
          <p:cNvPicPr preferRelativeResize="0"/>
          <p:nvPr/>
        </p:nvPicPr>
        <p:blipFill>
          <a:blip r:embed="rId3">
            <a:alphaModFix/>
          </a:blip>
          <a:stretch>
            <a:fillRect/>
          </a:stretch>
        </p:blipFill>
        <p:spPr>
          <a:xfrm>
            <a:off x="310723" y="891087"/>
            <a:ext cx="6396324" cy="3860288"/>
          </a:xfrm>
          <a:prstGeom prst="rect">
            <a:avLst/>
          </a:prstGeom>
          <a:noFill/>
          <a:ln>
            <a:noFill/>
          </a:ln>
        </p:spPr>
      </p:pic>
      <p:sp>
        <p:nvSpPr>
          <p:cNvPr id="73" name="Google Shape;73;p15"/>
          <p:cNvSpPr txBox="1"/>
          <p:nvPr/>
        </p:nvSpPr>
        <p:spPr>
          <a:xfrm>
            <a:off x="6765250" y="3648950"/>
            <a:ext cx="2202000" cy="12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Belle The Brave: Upon Waking</a:t>
            </a:r>
            <a:endParaRPr sz="1100"/>
          </a:p>
          <a:p>
            <a:pPr indent="0" lvl="0" marL="0" rtl="0" algn="l">
              <a:spcBef>
                <a:spcPts val="0"/>
              </a:spcBef>
              <a:spcAft>
                <a:spcPts val="0"/>
              </a:spcAft>
              <a:buNone/>
            </a:pPr>
            <a:r>
              <a:rPr lang="en" sz="1100"/>
              <a:t>Graphite and Digital Watercolor</a:t>
            </a:r>
            <a:endParaRPr sz="1100"/>
          </a:p>
          <a:p>
            <a:pPr indent="0" lvl="0" marL="0" rtl="0" algn="l">
              <a:spcBef>
                <a:spcPts val="0"/>
              </a:spcBef>
              <a:spcAft>
                <a:spcPts val="0"/>
              </a:spcAft>
              <a:buNone/>
            </a:pPr>
            <a:r>
              <a:rPr lang="en" sz="1100"/>
              <a:t>18x12</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sp>
        <p:nvSpPr>
          <p:cNvPr id="79" name="Google Shape;79;p16"/>
          <p:cNvSpPr txBox="1"/>
          <p:nvPr/>
        </p:nvSpPr>
        <p:spPr>
          <a:xfrm>
            <a:off x="4572000" y="3921900"/>
            <a:ext cx="2901600" cy="12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Belle The Brave: Nervous in Class</a:t>
            </a:r>
            <a:endParaRPr sz="1100"/>
          </a:p>
          <a:p>
            <a:pPr indent="0" lvl="0" marL="0" rtl="0" algn="l">
              <a:spcBef>
                <a:spcPts val="0"/>
              </a:spcBef>
              <a:spcAft>
                <a:spcPts val="0"/>
              </a:spcAft>
              <a:buNone/>
            </a:pPr>
            <a:r>
              <a:rPr lang="en" sz="1100"/>
              <a:t>Graphite and Digital Watercolor</a:t>
            </a:r>
            <a:endParaRPr sz="1100"/>
          </a:p>
          <a:p>
            <a:pPr indent="0" lvl="0" marL="0" rtl="0" algn="l">
              <a:spcBef>
                <a:spcPts val="0"/>
              </a:spcBef>
              <a:spcAft>
                <a:spcPts val="0"/>
              </a:spcAft>
              <a:buNone/>
            </a:pPr>
            <a:r>
              <a:rPr lang="en" sz="1100"/>
              <a:t>9x12</a:t>
            </a:r>
            <a:endParaRPr sz="1100"/>
          </a:p>
        </p:txBody>
      </p:sp>
      <p:pic>
        <p:nvPicPr>
          <p:cNvPr id="80" name="Google Shape;80;p16"/>
          <p:cNvPicPr preferRelativeResize="0"/>
          <p:nvPr/>
        </p:nvPicPr>
        <p:blipFill>
          <a:blip r:embed="rId3">
            <a:alphaModFix/>
          </a:blip>
          <a:stretch>
            <a:fillRect/>
          </a:stretch>
        </p:blipFill>
        <p:spPr>
          <a:xfrm>
            <a:off x="151475" y="151935"/>
            <a:ext cx="4229724" cy="49107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a:t>
            </a:r>
            <a:r>
              <a:rPr lang="en" sz="1800">
                <a:solidFill>
                  <a:schemeClr val="dk2"/>
                </a:solidFill>
              </a:rPr>
              <a:t> 1</a:t>
            </a:r>
            <a:endParaRPr sz="1800">
              <a:solidFill>
                <a:schemeClr val="dk2"/>
              </a:solidFill>
            </a:endParaRPr>
          </a:p>
        </p:txBody>
      </p:sp>
      <p:sp>
        <p:nvSpPr>
          <p:cNvPr id="86" name="Google Shape;86;p17"/>
          <p:cNvSpPr txBox="1"/>
          <p:nvPr/>
        </p:nvSpPr>
        <p:spPr>
          <a:xfrm>
            <a:off x="5684075" y="3951025"/>
            <a:ext cx="3235500" cy="8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Belle The Brave: Night Before Surgery</a:t>
            </a:r>
            <a:endParaRPr sz="1100"/>
          </a:p>
          <a:p>
            <a:pPr indent="0" lvl="0" marL="0" rtl="0" algn="l">
              <a:spcBef>
                <a:spcPts val="0"/>
              </a:spcBef>
              <a:spcAft>
                <a:spcPts val="0"/>
              </a:spcAft>
              <a:buNone/>
            </a:pPr>
            <a:r>
              <a:rPr lang="en" sz="1100"/>
              <a:t>Graphite and Digital Watercolor</a:t>
            </a:r>
            <a:endParaRPr sz="1100"/>
          </a:p>
          <a:p>
            <a:pPr indent="0" lvl="0" marL="0" rtl="0" algn="l">
              <a:spcBef>
                <a:spcPts val="0"/>
              </a:spcBef>
              <a:spcAft>
                <a:spcPts val="0"/>
              </a:spcAft>
              <a:buNone/>
            </a:pPr>
            <a:r>
              <a:rPr lang="en" sz="1100"/>
              <a:t>9x12</a:t>
            </a:r>
            <a:endParaRPr sz="1100"/>
          </a:p>
        </p:txBody>
      </p:sp>
      <p:pic>
        <p:nvPicPr>
          <p:cNvPr id="87" name="Google Shape;87;p17"/>
          <p:cNvPicPr preferRelativeResize="0"/>
          <p:nvPr/>
        </p:nvPicPr>
        <p:blipFill>
          <a:blip r:embed="rId3">
            <a:alphaModFix/>
          </a:blip>
          <a:stretch>
            <a:fillRect/>
          </a:stretch>
        </p:blipFill>
        <p:spPr>
          <a:xfrm>
            <a:off x="143557" y="104700"/>
            <a:ext cx="5270252" cy="48044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2</a:t>
            </a:r>
            <a:endParaRPr sz="1800">
              <a:solidFill>
                <a:schemeClr val="dk2"/>
              </a:solidFill>
            </a:endParaRPr>
          </a:p>
        </p:txBody>
      </p:sp>
      <p:pic>
        <p:nvPicPr>
          <p:cNvPr id="93" name="Google Shape;93;p18"/>
          <p:cNvPicPr preferRelativeResize="0"/>
          <p:nvPr/>
        </p:nvPicPr>
        <p:blipFill>
          <a:blip r:embed="rId3">
            <a:alphaModFix/>
          </a:blip>
          <a:stretch>
            <a:fillRect/>
          </a:stretch>
        </p:blipFill>
        <p:spPr>
          <a:xfrm>
            <a:off x="147400" y="109418"/>
            <a:ext cx="4241750" cy="4924657"/>
          </a:xfrm>
          <a:prstGeom prst="rect">
            <a:avLst/>
          </a:prstGeom>
          <a:noFill/>
          <a:ln>
            <a:noFill/>
          </a:ln>
        </p:spPr>
      </p:pic>
      <p:sp>
        <p:nvSpPr>
          <p:cNvPr id="94" name="Google Shape;94;p18"/>
          <p:cNvSpPr txBox="1"/>
          <p:nvPr/>
        </p:nvSpPr>
        <p:spPr>
          <a:xfrm>
            <a:off x="4952700" y="3982825"/>
            <a:ext cx="3235500" cy="8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Belle The Brave: Morning Goodbye</a:t>
            </a:r>
            <a:endParaRPr sz="1100"/>
          </a:p>
          <a:p>
            <a:pPr indent="0" lvl="0" marL="0" rtl="0" algn="l">
              <a:spcBef>
                <a:spcPts val="0"/>
              </a:spcBef>
              <a:spcAft>
                <a:spcPts val="0"/>
              </a:spcAft>
              <a:buNone/>
            </a:pPr>
            <a:r>
              <a:rPr lang="en" sz="1100"/>
              <a:t>Graphite and Digital Watercolor</a:t>
            </a:r>
            <a:endParaRPr sz="1100"/>
          </a:p>
          <a:p>
            <a:pPr indent="0" lvl="0" marL="0" rtl="0" algn="l">
              <a:spcBef>
                <a:spcPts val="0"/>
              </a:spcBef>
              <a:spcAft>
                <a:spcPts val="0"/>
              </a:spcAft>
              <a:buNone/>
            </a:pPr>
            <a:r>
              <a:rPr lang="en" sz="1100"/>
              <a:t>9x12</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149313" y="105200"/>
            <a:ext cx="7604173" cy="48900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