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f6fc6f6e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f6fc6f6e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002075" y="1013475"/>
            <a:ext cx="2903700" cy="322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nvSpPr>
        <p:spPr>
          <a:xfrm>
            <a:off x="1525900" y="1981400"/>
            <a:ext cx="2004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Photo/Headshot</a:t>
            </a:r>
            <a:endParaRPr sz="1800">
              <a:solidFill>
                <a:schemeClr val="dk2"/>
              </a:solidFill>
            </a:endParaRPr>
          </a:p>
        </p:txBody>
      </p:sp>
      <p:sp>
        <p:nvSpPr>
          <p:cNvPr id="56" name="Google Shape;56;p13"/>
          <p:cNvSpPr txBox="1"/>
          <p:nvPr/>
        </p:nvSpPr>
        <p:spPr>
          <a:xfrm>
            <a:off x="4543525" y="742825"/>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Pingnan Lu(Ping)</a:t>
            </a:r>
            <a:endParaRPr sz="2000">
              <a:solidFill>
                <a:schemeClr val="dk2"/>
              </a:solidFill>
            </a:endParaRPr>
          </a:p>
        </p:txBody>
      </p:sp>
      <p:sp>
        <p:nvSpPr>
          <p:cNvPr id="57" name="Google Shape;57;p13"/>
          <p:cNvSpPr txBox="1"/>
          <p:nvPr/>
        </p:nvSpPr>
        <p:spPr>
          <a:xfrm>
            <a:off x="4543525" y="1369100"/>
            <a:ext cx="3632700" cy="336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Pingnan Lu is a talented illustrator, comic artist, and visual creator originally from China and currently based in New York City. Her works have been recognized by many international Art/ Design competitions including but not limited to the Society of Illustrators, Communication Arts, Japan Illustrator's Association, China Illustration Biennial, IJungle Illustration Awards, etc. With a delicate artistic style, she expertly crafted captivating narratives through spatially aware shapes. Drawing upon her expertise in printing and binding, Pingnan creates exquisite artworks that come to life as tangible entities. Her works reflect her intriguing soul and profound contemplation, allowing audiences to intuitively connect with her unique perspective.</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pingnan-lu.com</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100"/>
          </a:p>
        </p:txBody>
      </p:sp>
      <p:pic>
        <p:nvPicPr>
          <p:cNvPr id="58" name="Google Shape;58;p13"/>
          <p:cNvPicPr preferRelativeResize="0"/>
          <p:nvPr/>
        </p:nvPicPr>
        <p:blipFill rotWithShape="1">
          <a:blip r:embed="rId3">
            <a:alphaModFix/>
          </a:blip>
          <a:srcRect b="10660" l="0" r="0" t="5860"/>
          <a:stretch/>
        </p:blipFill>
        <p:spPr>
          <a:xfrm>
            <a:off x="1004425" y="1013475"/>
            <a:ext cx="2894824" cy="322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557975" y="1036250"/>
            <a:ext cx="4520700" cy="28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rgbClr val="3B3B3B"/>
                </a:solidFill>
                <a:highlight>
                  <a:srgbClr val="FFFFFF"/>
                </a:highlight>
              </a:rPr>
              <a:t>"The Gift Box" is an animal allegory comic born from my pessimistic thoughts. The story begins with a distress letter written by a pig on a farm, narrating the tragic tale of the pigs. It depicts the story of two pigs, who will inevitably be turned into commodities. The story often employs metaphors and analogies, drawing connections between the pigs' lives and real-life human experiences. Dialogues between humans and humans, and pigs between pigs, express my confusion about the better life and society.</a:t>
            </a:r>
            <a:endParaRPr sz="1100">
              <a:solidFill>
                <a:srgbClr val="3B3B3B"/>
              </a:solidFill>
              <a:highlight>
                <a:srgbClr val="FFFFFF"/>
              </a:highlight>
            </a:endParaRPr>
          </a:p>
          <a:p>
            <a:pPr indent="0" lvl="0" marL="0" rtl="0" algn="l">
              <a:lnSpc>
                <a:spcPct val="115000"/>
              </a:lnSpc>
              <a:spcBef>
                <a:spcPts val="0"/>
              </a:spcBef>
              <a:spcAft>
                <a:spcPts val="0"/>
              </a:spcAft>
              <a:buNone/>
            </a:pPr>
            <a:r>
              <a:t/>
            </a:r>
            <a:endParaRPr sz="1100">
              <a:solidFill>
                <a:srgbClr val="3B3B3B"/>
              </a:solidFill>
              <a:highlight>
                <a:srgbClr val="FFFFFF"/>
              </a:highlight>
            </a:endParaRPr>
          </a:p>
          <a:p>
            <a:pPr indent="0" lvl="0" marL="0" rtl="0" algn="l">
              <a:lnSpc>
                <a:spcPct val="115000"/>
              </a:lnSpc>
              <a:spcBef>
                <a:spcPts val="0"/>
              </a:spcBef>
              <a:spcAft>
                <a:spcPts val="0"/>
              </a:spcAft>
              <a:buNone/>
            </a:pPr>
            <a:r>
              <a:rPr lang="en" sz="1100">
                <a:solidFill>
                  <a:srgbClr val="3B3B3B"/>
                </a:solidFill>
                <a:highlight>
                  <a:srgbClr val="FFFFFF"/>
                </a:highlight>
              </a:rPr>
              <a:t>The book features a letterpress-printed cover and Riso-printed interior pages.  Personally, I enjoy exploring different printing techniques and aspire to create beautiful books that allow readers to experience the warmth of printed materials.</a:t>
            </a:r>
            <a:endParaRPr sz="1100">
              <a:solidFill>
                <a:srgbClr val="3B3B3B"/>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3B3B3B"/>
              </a:solidFill>
              <a:highlight>
                <a:srgbClr val="FFFFFF"/>
              </a:highlight>
            </a:endParaRPr>
          </a:p>
        </p:txBody>
      </p:sp>
      <p:sp>
        <p:nvSpPr>
          <p:cNvPr id="64" name="Google Shape;64;p14"/>
          <p:cNvSpPr txBox="1"/>
          <p:nvPr/>
        </p:nvSpPr>
        <p:spPr>
          <a:xfrm>
            <a:off x="557975" y="445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Gift Box</a:t>
            </a:r>
            <a:endParaRPr sz="2000">
              <a:solidFill>
                <a:schemeClr val="dk2"/>
              </a:solidFill>
            </a:endParaRPr>
          </a:p>
        </p:txBody>
      </p:sp>
      <p:sp>
        <p:nvSpPr>
          <p:cNvPr id="65" name="Google Shape;65;p14"/>
          <p:cNvSpPr txBox="1"/>
          <p:nvPr/>
        </p:nvSpPr>
        <p:spPr>
          <a:xfrm>
            <a:off x="5911200" y="1755279"/>
            <a:ext cx="2444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Detail of one of your images</a:t>
            </a:r>
            <a:endParaRPr sz="1800">
              <a:solidFill>
                <a:schemeClr val="dk2"/>
              </a:solidFill>
            </a:endParaRPr>
          </a:p>
        </p:txBody>
      </p:sp>
      <p:pic>
        <p:nvPicPr>
          <p:cNvPr id="66" name="Google Shape;66;p14"/>
          <p:cNvPicPr preferRelativeResize="0"/>
          <p:nvPr/>
        </p:nvPicPr>
        <p:blipFill>
          <a:blip r:embed="rId3">
            <a:alphaModFix/>
          </a:blip>
          <a:stretch>
            <a:fillRect/>
          </a:stretch>
        </p:blipFill>
        <p:spPr>
          <a:xfrm>
            <a:off x="5509600" y="445850"/>
            <a:ext cx="2986524" cy="4480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a:t>
            </a:r>
            <a:r>
              <a:rPr lang="en" sz="1800">
                <a:solidFill>
                  <a:schemeClr val="dk2"/>
                </a:solidFill>
              </a:rPr>
              <a:t> 1</a:t>
            </a:r>
            <a:endParaRPr sz="1800">
              <a:solidFill>
                <a:schemeClr val="dk2"/>
              </a:solidFill>
            </a:endParaRPr>
          </a:p>
        </p:txBody>
      </p:sp>
      <p:sp>
        <p:nvSpPr>
          <p:cNvPr id="72" name="Google Shape;72;p15"/>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Two Pages from my comic</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Digital</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Book size 9 x 6.5 inch</a:t>
            </a:r>
            <a:endParaRPr sz="1100"/>
          </a:p>
        </p:txBody>
      </p:sp>
      <p:pic>
        <p:nvPicPr>
          <p:cNvPr id="73" name="Google Shape;73;p15"/>
          <p:cNvPicPr preferRelativeResize="0"/>
          <p:nvPr/>
        </p:nvPicPr>
        <p:blipFill>
          <a:blip r:embed="rId3">
            <a:alphaModFix/>
          </a:blip>
          <a:stretch>
            <a:fillRect/>
          </a:stretch>
        </p:blipFill>
        <p:spPr>
          <a:xfrm>
            <a:off x="479200" y="264037"/>
            <a:ext cx="6153902" cy="4615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2</a:t>
            </a:r>
            <a:endParaRPr sz="1800">
              <a:solidFill>
                <a:schemeClr val="dk2"/>
              </a:solidFill>
            </a:endParaRPr>
          </a:p>
        </p:txBody>
      </p:sp>
      <p:sp>
        <p:nvSpPr>
          <p:cNvPr id="79" name="Google Shape;79;p16"/>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Two Pages from my comic</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Book size 9 x 6.5 inch</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80" name="Google Shape;80;p16"/>
          <p:cNvPicPr preferRelativeResize="0"/>
          <p:nvPr/>
        </p:nvPicPr>
        <p:blipFill>
          <a:blip r:embed="rId3">
            <a:alphaModFix/>
          </a:blip>
          <a:stretch>
            <a:fillRect/>
          </a:stretch>
        </p:blipFill>
        <p:spPr>
          <a:xfrm>
            <a:off x="531775" y="379050"/>
            <a:ext cx="5847199" cy="4385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Two Pages from my comic</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Digital</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Book size 9 x 6.5 inch</a:t>
            </a:r>
            <a:endParaRPr sz="1100"/>
          </a:p>
        </p:txBody>
      </p:sp>
      <p:pic>
        <p:nvPicPr>
          <p:cNvPr id="86" name="Google Shape;86;p17"/>
          <p:cNvPicPr preferRelativeResize="0"/>
          <p:nvPr/>
        </p:nvPicPr>
        <p:blipFill>
          <a:blip r:embed="rId3">
            <a:alphaModFix/>
          </a:blip>
          <a:stretch>
            <a:fillRect/>
          </a:stretch>
        </p:blipFill>
        <p:spPr>
          <a:xfrm>
            <a:off x="1309025" y="152400"/>
            <a:ext cx="3225014"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Two Pages from my comic</a:t>
            </a:r>
            <a:endParaRPr sz="1100">
              <a:solidFill>
                <a:schemeClr val="dk1"/>
              </a:solidFill>
            </a:endParaRPr>
          </a:p>
          <a:p>
            <a:pPr indent="0" lvl="0" marL="0" rtl="0" algn="l">
              <a:spcBef>
                <a:spcPts val="0"/>
              </a:spcBef>
              <a:spcAft>
                <a:spcPts val="0"/>
              </a:spcAft>
              <a:buNone/>
            </a:pPr>
            <a:r>
              <a:rPr lang="en" sz="1100">
                <a:solidFill>
                  <a:schemeClr val="dk1"/>
                </a:solidFill>
              </a:rPr>
              <a:t>Digital</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Book size 9 x 6.5 inch</a:t>
            </a:r>
            <a:endParaRPr sz="1100"/>
          </a:p>
        </p:txBody>
      </p:sp>
      <p:pic>
        <p:nvPicPr>
          <p:cNvPr id="92" name="Google Shape;92;p18"/>
          <p:cNvPicPr preferRelativeResize="0"/>
          <p:nvPr/>
        </p:nvPicPr>
        <p:blipFill>
          <a:blip r:embed="rId3">
            <a:alphaModFix/>
          </a:blip>
          <a:stretch>
            <a:fillRect/>
          </a:stretch>
        </p:blipFill>
        <p:spPr>
          <a:xfrm>
            <a:off x="2045100" y="152400"/>
            <a:ext cx="3225014" cy="48387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