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0" Type="http://schemas.openxmlformats.org/officeDocument/2006/relationships/slide" Target="slides/slide5.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80000"/>
              </a:lnSpc>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380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ce924a432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ce924a432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2ce924a432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2ce924a432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2ce924a4322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2ce924a432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ce924a432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2ce924a432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1002075" y="1013475"/>
            <a:ext cx="2903700" cy="3222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5" name="Google Shape;55;p13"/>
          <p:cNvSpPr txBox="1"/>
          <p:nvPr/>
        </p:nvSpPr>
        <p:spPr>
          <a:xfrm>
            <a:off x="1525900" y="1981400"/>
            <a:ext cx="2004300" cy="59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Photo/Headshot</a:t>
            </a:r>
            <a:endParaRPr sz="1800">
              <a:solidFill>
                <a:schemeClr val="dk2"/>
              </a:solidFill>
            </a:endParaRPr>
          </a:p>
        </p:txBody>
      </p:sp>
      <p:sp>
        <p:nvSpPr>
          <p:cNvPr id="56" name="Google Shape;56;p13"/>
          <p:cNvSpPr txBox="1"/>
          <p:nvPr/>
        </p:nvSpPr>
        <p:spPr>
          <a:xfrm>
            <a:off x="4572000" y="546375"/>
            <a:ext cx="3302400" cy="47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2"/>
                </a:solidFill>
              </a:rPr>
              <a:t>SARAH NEIL</a:t>
            </a:r>
            <a:endParaRPr sz="2000">
              <a:solidFill>
                <a:schemeClr val="dk2"/>
              </a:solidFill>
            </a:endParaRPr>
          </a:p>
        </p:txBody>
      </p:sp>
      <p:sp>
        <p:nvSpPr>
          <p:cNvPr id="57" name="Google Shape;57;p13"/>
          <p:cNvSpPr txBox="1"/>
          <p:nvPr/>
        </p:nvSpPr>
        <p:spPr>
          <a:xfrm>
            <a:off x="4572000" y="1022475"/>
            <a:ext cx="3632700" cy="3680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dk1"/>
                </a:solidFill>
              </a:rPr>
              <a:t>Sarah Neil is a Southwest raised, Asian-American Artist and Illustrator based in Manhattan, New York. Upon graduating from Santa Clara University with a BA in Neuropsychology and BFA in Studio Art, she moved across coasts to further her education in the arts. Through a multifaceted approach to </a:t>
            </a:r>
            <a:r>
              <a:rPr lang="en" sz="1300">
                <a:solidFill>
                  <a:schemeClr val="dk1"/>
                </a:solidFill>
              </a:rPr>
              <a:t>portraiture, life drawing, and visual journalism, Sarah brings color, movement, and personality to paper. Her work is largely focused on social justice topics such as race, sex, gender, class, and equity– with an emphasis on advocating for discrepancies in women’s rights. She believes that visual communication and comic relief are universal languages across cultures.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3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100">
                <a:solidFill>
                  <a:schemeClr val="dk1"/>
                </a:solidFill>
              </a:rPr>
              <a:t>Ig: </a:t>
            </a:r>
            <a:r>
              <a:rPr lang="en" sz="1100">
                <a:solidFill>
                  <a:schemeClr val="dk1"/>
                </a:solidFill>
              </a:rPr>
              <a:t>@letmedrawyourhands</a:t>
            </a:r>
            <a:endParaRPr sz="1300">
              <a:solidFill>
                <a:schemeClr val="dk1"/>
              </a:solidFill>
            </a:endParaRPr>
          </a:p>
        </p:txBody>
      </p:sp>
      <p:pic>
        <p:nvPicPr>
          <p:cNvPr id="58" name="Google Shape;58;p13"/>
          <p:cNvPicPr preferRelativeResize="0"/>
          <p:nvPr/>
        </p:nvPicPr>
        <p:blipFill>
          <a:blip r:embed="rId3">
            <a:alphaModFix/>
          </a:blip>
          <a:stretch>
            <a:fillRect/>
          </a:stretch>
        </p:blipFill>
        <p:spPr>
          <a:xfrm>
            <a:off x="1002076" y="435252"/>
            <a:ext cx="2903699" cy="43790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 name="Shape 62"/>
        <p:cNvGrpSpPr/>
        <p:nvPr/>
      </p:nvGrpSpPr>
      <p:grpSpPr>
        <a:xfrm>
          <a:off x="0" y="0"/>
          <a:ext cx="0" cy="0"/>
          <a:chOff x="0" y="0"/>
          <a:chExt cx="0" cy="0"/>
        </a:xfrm>
      </p:grpSpPr>
      <p:sp>
        <p:nvSpPr>
          <p:cNvPr id="63" name="Google Shape;63;p14"/>
          <p:cNvSpPr txBox="1"/>
          <p:nvPr/>
        </p:nvSpPr>
        <p:spPr>
          <a:xfrm>
            <a:off x="264850" y="822350"/>
            <a:ext cx="5115600" cy="432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 sz="1200">
                <a:solidFill>
                  <a:srgbClr val="0D0D0D"/>
                </a:solidFill>
              </a:rPr>
              <a:t>Expectations, I’ve come to realize, are the universal nemesis of the artist. Through vibrant brushstrokes intertwined with typography, juxtaposed against controlled linework and striking subjects, I aim to convey the duality of confusion and clarity when fulfilling unsolicited expectations. </a:t>
            </a:r>
            <a:endParaRPr sz="1200">
              <a:solidFill>
                <a:srgbClr val="0D0D0D"/>
              </a:solidFill>
            </a:endParaRPr>
          </a:p>
          <a:p>
            <a:pPr indent="0" lvl="0" marL="0" rtl="0" algn="l">
              <a:lnSpc>
                <a:spcPct val="115000"/>
              </a:lnSpc>
              <a:spcBef>
                <a:spcPts val="1500"/>
              </a:spcBef>
              <a:spcAft>
                <a:spcPts val="0"/>
              </a:spcAft>
              <a:buClr>
                <a:schemeClr val="dk1"/>
              </a:buClr>
              <a:buSzPts val="1100"/>
              <a:buFont typeface="Arial"/>
              <a:buNone/>
            </a:pPr>
            <a:r>
              <a:rPr lang="en" sz="1200">
                <a:solidFill>
                  <a:srgbClr val="0D0D0D"/>
                </a:solidFill>
              </a:rPr>
              <a:t>In my paintings of women, I strive to portray a unique sense of style and confidence, viewing each subject through the lens of a woman in a society that often fails to provide such perspectives for young female artists. Vibrant colors and sophisticated chaos define my work, reflecting the struggle to express my biracial identity and queerness in the predominantly white, Western culture of my upbringing.</a:t>
            </a:r>
            <a:endParaRPr sz="1200">
              <a:solidFill>
                <a:srgbClr val="0D0D0D"/>
              </a:solidFill>
            </a:endParaRPr>
          </a:p>
          <a:p>
            <a:pPr indent="0" lvl="0" marL="0" rtl="0" algn="l">
              <a:lnSpc>
                <a:spcPct val="115000"/>
              </a:lnSpc>
              <a:spcBef>
                <a:spcPts val="1500"/>
              </a:spcBef>
              <a:spcAft>
                <a:spcPts val="0"/>
              </a:spcAft>
              <a:buClr>
                <a:schemeClr val="dk1"/>
              </a:buClr>
              <a:buSzPts val="1100"/>
              <a:buFont typeface="Arial"/>
              <a:buNone/>
            </a:pPr>
            <a:r>
              <a:rPr lang="en" sz="1200">
                <a:solidFill>
                  <a:srgbClr val="0D0D0D"/>
                </a:solidFill>
              </a:rPr>
              <a:t>Each woman I paint embodies facets of various personas from diverse countries and disciplines, mirroring my own journey of seeking understanding through different roles. My queerness extends beyond mere desire—it encompasses my identity as a Southwestern rodeo star, an Indian Asian American daughter, a neuroscientist, a creative, and numerous other roles that shape my multifaceted self.</a:t>
            </a:r>
            <a:endParaRPr sz="1200">
              <a:solidFill>
                <a:srgbClr val="0D0D0D"/>
              </a:solidFill>
            </a:endParaRPr>
          </a:p>
          <a:p>
            <a:pPr indent="0" lvl="0" marL="0" rtl="0" algn="l">
              <a:spcBef>
                <a:spcPts val="1500"/>
              </a:spcBef>
              <a:spcAft>
                <a:spcPts val="0"/>
              </a:spcAft>
              <a:buNone/>
            </a:pPr>
            <a:r>
              <a:t/>
            </a:r>
            <a:endParaRPr sz="1100">
              <a:solidFill>
                <a:schemeClr val="dk1"/>
              </a:solidFill>
            </a:endParaRPr>
          </a:p>
        </p:txBody>
      </p:sp>
      <p:sp>
        <p:nvSpPr>
          <p:cNvPr id="64" name="Google Shape;64;p14"/>
          <p:cNvSpPr txBox="1"/>
          <p:nvPr/>
        </p:nvSpPr>
        <p:spPr>
          <a:xfrm>
            <a:off x="880525" y="237650"/>
            <a:ext cx="3777000" cy="58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chemeClr val="dk1"/>
                </a:solidFill>
              </a:rPr>
              <a:t>GLORIFIED EXPECTATIONS</a:t>
            </a:r>
            <a:endParaRPr sz="2000">
              <a:solidFill>
                <a:schemeClr val="dk1"/>
              </a:solidFill>
            </a:endParaRPr>
          </a:p>
        </p:txBody>
      </p:sp>
      <p:sp>
        <p:nvSpPr>
          <p:cNvPr id="65" name="Google Shape;65;p14"/>
          <p:cNvSpPr txBox="1"/>
          <p:nvPr/>
        </p:nvSpPr>
        <p:spPr>
          <a:xfrm>
            <a:off x="5911200" y="1755279"/>
            <a:ext cx="24444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Detail of one of your images</a:t>
            </a:r>
            <a:endParaRPr sz="1800">
              <a:solidFill>
                <a:schemeClr val="dk2"/>
              </a:solidFill>
            </a:endParaRPr>
          </a:p>
        </p:txBody>
      </p:sp>
      <p:pic>
        <p:nvPicPr>
          <p:cNvPr id="66" name="Google Shape;66;p14"/>
          <p:cNvPicPr preferRelativeResize="0"/>
          <p:nvPr/>
        </p:nvPicPr>
        <p:blipFill>
          <a:blip r:embed="rId3">
            <a:alphaModFix/>
          </a:blip>
          <a:stretch>
            <a:fillRect/>
          </a:stretch>
        </p:blipFill>
        <p:spPr>
          <a:xfrm>
            <a:off x="5635602" y="599375"/>
            <a:ext cx="3124099" cy="40954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a:t>
            </a:r>
            <a:r>
              <a:rPr lang="en" sz="1800">
                <a:solidFill>
                  <a:schemeClr val="dk2"/>
                </a:solidFill>
              </a:rPr>
              <a:t> 1</a:t>
            </a:r>
            <a:endParaRPr sz="1800">
              <a:solidFill>
                <a:schemeClr val="dk2"/>
              </a:solidFill>
            </a:endParaRPr>
          </a:p>
        </p:txBody>
      </p:sp>
      <p:sp>
        <p:nvSpPr>
          <p:cNvPr id="72" name="Google Shape;72;p15"/>
          <p:cNvSpPr txBox="1"/>
          <p:nvPr/>
        </p:nvSpPr>
        <p:spPr>
          <a:xfrm>
            <a:off x="6732075" y="3931325"/>
            <a:ext cx="1878900" cy="9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NOT WHO, </a:t>
            </a:r>
            <a:endParaRPr sz="1100"/>
          </a:p>
          <a:p>
            <a:pPr indent="0" lvl="0" marL="0" rtl="0" algn="l">
              <a:spcBef>
                <a:spcPts val="0"/>
              </a:spcBef>
              <a:spcAft>
                <a:spcPts val="0"/>
              </a:spcAft>
              <a:buNone/>
            </a:pPr>
            <a:r>
              <a:rPr lang="en" sz="1100"/>
              <a:t>Acrylic and ink on paper</a:t>
            </a:r>
            <a:endParaRPr sz="1100"/>
          </a:p>
          <a:p>
            <a:pPr indent="0" lvl="0" marL="0" rtl="0" algn="l">
              <a:spcBef>
                <a:spcPts val="0"/>
              </a:spcBef>
              <a:spcAft>
                <a:spcPts val="0"/>
              </a:spcAft>
              <a:buNone/>
            </a:pPr>
            <a:r>
              <a:rPr lang="en" sz="1100"/>
              <a:t>11 x 7 inches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pic>
        <p:nvPicPr>
          <p:cNvPr id="73" name="Google Shape;73;p15"/>
          <p:cNvPicPr preferRelativeResize="0"/>
          <p:nvPr/>
        </p:nvPicPr>
        <p:blipFill>
          <a:blip r:embed="rId3">
            <a:alphaModFix/>
          </a:blip>
          <a:stretch>
            <a:fillRect/>
          </a:stretch>
        </p:blipFill>
        <p:spPr>
          <a:xfrm>
            <a:off x="502975" y="195975"/>
            <a:ext cx="6031356" cy="47515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6"/>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3</a:t>
            </a:r>
            <a:endParaRPr sz="1800">
              <a:solidFill>
                <a:schemeClr val="dk2"/>
              </a:solidFill>
            </a:endParaRPr>
          </a:p>
        </p:txBody>
      </p:sp>
      <p:sp>
        <p:nvSpPr>
          <p:cNvPr id="79" name="Google Shape;79;p16"/>
          <p:cNvSpPr txBox="1"/>
          <p:nvPr/>
        </p:nvSpPr>
        <p:spPr>
          <a:xfrm>
            <a:off x="4669100" y="3778000"/>
            <a:ext cx="1878900" cy="94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Congrats, Man!</a:t>
            </a:r>
            <a:endParaRPr sz="1100"/>
          </a:p>
          <a:p>
            <a:pPr indent="0" lvl="0" marL="0" rtl="0" algn="l">
              <a:spcBef>
                <a:spcPts val="0"/>
              </a:spcBef>
              <a:spcAft>
                <a:spcPts val="0"/>
              </a:spcAft>
              <a:buNone/>
            </a:pPr>
            <a:r>
              <a:rPr lang="en" sz="1100"/>
              <a:t>Acrylic and Ink on Paper </a:t>
            </a:r>
            <a:endParaRPr sz="1100"/>
          </a:p>
          <a:p>
            <a:pPr indent="0" lvl="0" marL="0" rtl="0" algn="l">
              <a:spcBef>
                <a:spcPts val="0"/>
              </a:spcBef>
              <a:spcAft>
                <a:spcPts val="0"/>
              </a:spcAft>
              <a:buNone/>
            </a:pPr>
            <a:r>
              <a:rPr lang="en" sz="1100"/>
              <a:t>11 x 17 inches</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pic>
        <p:nvPicPr>
          <p:cNvPr id="80" name="Google Shape;80;p16"/>
          <p:cNvPicPr preferRelativeResize="0"/>
          <p:nvPr/>
        </p:nvPicPr>
        <p:blipFill>
          <a:blip r:embed="rId3">
            <a:alphaModFix/>
          </a:blip>
          <a:stretch>
            <a:fillRect/>
          </a:stretch>
        </p:blipFill>
        <p:spPr>
          <a:xfrm>
            <a:off x="1395350" y="230150"/>
            <a:ext cx="2995451" cy="468319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7"/>
          <p:cNvSpPr/>
          <p:nvPr/>
        </p:nvSpPr>
        <p:spPr>
          <a:xfrm>
            <a:off x="330250" y="391950"/>
            <a:ext cx="6376800" cy="435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6" name="Google Shape;86;p17"/>
          <p:cNvSpPr txBox="1"/>
          <p:nvPr/>
        </p:nvSpPr>
        <p:spPr>
          <a:xfrm>
            <a:off x="1480617" y="1701379"/>
            <a:ext cx="4401300" cy="79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Final Art Sample 2</a:t>
            </a:r>
            <a:endParaRPr sz="1800">
              <a:solidFill>
                <a:schemeClr val="dk2"/>
              </a:solidFill>
            </a:endParaRPr>
          </a:p>
        </p:txBody>
      </p:sp>
      <p:sp>
        <p:nvSpPr>
          <p:cNvPr id="87" name="Google Shape;87;p17"/>
          <p:cNvSpPr txBox="1"/>
          <p:nvPr/>
        </p:nvSpPr>
        <p:spPr>
          <a:xfrm>
            <a:off x="6969025" y="2983475"/>
            <a:ext cx="1878900" cy="97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t>Face Off </a:t>
            </a:r>
            <a:endParaRPr sz="1100"/>
          </a:p>
          <a:p>
            <a:pPr indent="0" lvl="0" marL="0" rtl="0" algn="l">
              <a:spcBef>
                <a:spcPts val="0"/>
              </a:spcBef>
              <a:spcAft>
                <a:spcPts val="0"/>
              </a:spcAft>
              <a:buNone/>
            </a:pPr>
            <a:r>
              <a:rPr lang="en" sz="1100"/>
              <a:t>Acrylic and Ink on Paper </a:t>
            </a:r>
            <a:endParaRPr sz="1100"/>
          </a:p>
          <a:p>
            <a:pPr indent="0" lvl="0" marL="0" rtl="0" algn="l">
              <a:spcBef>
                <a:spcPts val="0"/>
              </a:spcBef>
              <a:spcAft>
                <a:spcPts val="0"/>
              </a:spcAft>
              <a:buNone/>
            </a:pPr>
            <a:r>
              <a:rPr lang="en" sz="1100"/>
              <a:t>11 x 7 inches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pic>
        <p:nvPicPr>
          <p:cNvPr id="88" name="Google Shape;88;p17"/>
          <p:cNvPicPr preferRelativeResize="0"/>
          <p:nvPr/>
        </p:nvPicPr>
        <p:blipFill>
          <a:blip r:embed="rId3">
            <a:alphaModFix/>
          </a:blip>
          <a:stretch>
            <a:fillRect/>
          </a:stretch>
        </p:blipFill>
        <p:spPr>
          <a:xfrm>
            <a:off x="194312" y="283025"/>
            <a:ext cx="6648673" cy="45774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