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ce924a43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ce924a43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ce924a43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ce924a43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ce924a432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ce924a432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ce924a432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ce924a432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xiaolyuart@gmail.com" TargetMode="External"/><Relationship Id="rId4" Type="http://schemas.openxmlformats.org/officeDocument/2006/relationships/hyperlink" Target="mailto:xiao_lyu@fitnyc.edu" TargetMode="External"/><Relationship Id="rId5" Type="http://schemas.openxmlformats.org/officeDocument/2006/relationships/hyperlink" Target="https://xiaolyu.art/" TargetMode="External"/><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1525900" y="1981400"/>
            <a:ext cx="20043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Photo/Headshot</a:t>
            </a:r>
            <a:endParaRPr sz="1800">
              <a:solidFill>
                <a:schemeClr val="dk2"/>
              </a:solidFill>
            </a:endParaRPr>
          </a:p>
        </p:txBody>
      </p:sp>
      <p:sp>
        <p:nvSpPr>
          <p:cNvPr id="55" name="Google Shape;55;p13"/>
          <p:cNvSpPr txBox="1"/>
          <p:nvPr/>
        </p:nvSpPr>
        <p:spPr>
          <a:xfrm>
            <a:off x="4543525" y="666625"/>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Xiao Lyu</a:t>
            </a:r>
            <a:endParaRPr sz="2000">
              <a:solidFill>
                <a:schemeClr val="dk2"/>
              </a:solidFill>
            </a:endParaRPr>
          </a:p>
        </p:txBody>
      </p:sp>
      <p:sp>
        <p:nvSpPr>
          <p:cNvPr id="56" name="Google Shape;56;p13"/>
          <p:cNvSpPr txBox="1"/>
          <p:nvPr/>
        </p:nvSpPr>
        <p:spPr>
          <a:xfrm>
            <a:off x="4543525" y="1193125"/>
            <a:ext cx="3632700" cy="262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Xiao Lyu is a visual artist based in New York City. He finds joy in the dynamic interplay of different artistic disciplines and works with a broad spectrum of skills encompassing illustration, photography, gaming art, and graphic and concept design. He earned his BFA in Art and Design at the China Academy of Art, worked for years as a graphic designer, gaming artist, and art director, and also ran his own graphic studio with a partner. Now as a current MFA candidate in Illustration at the Fashion Institute of Technology, he keeps on working as a freelance visual artist with his own visual language building up which is mainly in digital but sometimes also in traditional media, and finding the balance between abstract and interpretable surreal. Select clients: P&amp;G - Oral-B, Febreze, Alibaba, MTomorrow, Wanglaoji, Perfect World.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900"/>
              <a:t>Email: </a:t>
            </a:r>
            <a:r>
              <a:rPr lang="en" sz="900" u="sng">
                <a:solidFill>
                  <a:schemeClr val="hlink"/>
                </a:solidFill>
                <a:hlinkClick r:id="rId3"/>
              </a:rPr>
              <a:t>xiaolyuart@gmail.com</a:t>
            </a:r>
            <a:r>
              <a:rPr lang="en" sz="900"/>
              <a:t> | </a:t>
            </a:r>
            <a:r>
              <a:rPr lang="en" sz="900" u="sng">
                <a:solidFill>
                  <a:schemeClr val="hlink"/>
                </a:solidFill>
                <a:hlinkClick r:id="rId4"/>
              </a:rPr>
              <a:t>xiao_lyu@fitnyc.edu</a:t>
            </a:r>
            <a:endParaRPr sz="900"/>
          </a:p>
          <a:p>
            <a:pPr indent="0" lvl="0" marL="0" rtl="0" algn="l">
              <a:spcBef>
                <a:spcPts val="0"/>
              </a:spcBef>
              <a:spcAft>
                <a:spcPts val="0"/>
              </a:spcAft>
              <a:buNone/>
            </a:pPr>
            <a:r>
              <a:rPr lang="en" sz="900"/>
              <a:t>Website: </a:t>
            </a:r>
            <a:r>
              <a:rPr lang="en" sz="900" u="sng">
                <a:solidFill>
                  <a:schemeClr val="hlink"/>
                </a:solidFill>
                <a:hlinkClick r:id="rId5"/>
              </a:rPr>
              <a:t>xiaolyu.art</a:t>
            </a:r>
            <a:endParaRPr sz="900"/>
          </a:p>
          <a:p>
            <a:pPr indent="0" lvl="0" marL="0" rtl="0" algn="l">
              <a:spcBef>
                <a:spcPts val="0"/>
              </a:spcBef>
              <a:spcAft>
                <a:spcPts val="0"/>
              </a:spcAft>
              <a:buNone/>
            </a:pPr>
            <a:r>
              <a:rPr lang="en" sz="900"/>
              <a:t>ig: @xiaolyuxiao</a:t>
            </a:r>
            <a:endParaRPr sz="900"/>
          </a:p>
          <a:p>
            <a:pPr indent="0" lvl="0" marL="0" rtl="0" algn="l">
              <a:spcBef>
                <a:spcPts val="0"/>
              </a:spcBef>
              <a:spcAft>
                <a:spcPts val="0"/>
              </a:spcAft>
              <a:buNone/>
            </a:pPr>
            <a:r>
              <a:t/>
            </a:r>
            <a:endParaRPr sz="1100"/>
          </a:p>
        </p:txBody>
      </p:sp>
      <p:sp>
        <p:nvSpPr>
          <p:cNvPr id="57" name="Google Shape;57;p13"/>
          <p:cNvSpPr/>
          <p:nvPr/>
        </p:nvSpPr>
        <p:spPr>
          <a:xfrm>
            <a:off x="1002075" y="1013475"/>
            <a:ext cx="2903700" cy="322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8" name="Google Shape;58;p13"/>
          <p:cNvPicPr preferRelativeResize="0"/>
          <p:nvPr/>
        </p:nvPicPr>
        <p:blipFill rotWithShape="1">
          <a:blip r:embed="rId6">
            <a:alphaModFix/>
          </a:blip>
          <a:srcRect b="16763" l="0" r="0" t="0"/>
          <a:stretch/>
        </p:blipFill>
        <p:spPr>
          <a:xfrm>
            <a:off x="1002075" y="1019150"/>
            <a:ext cx="2903700" cy="3222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557975" y="1036250"/>
            <a:ext cx="45207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Our emotions and mindsets are influenced by a variety of factors in daily life. Some of them are positive, such as friendships built on mutual assistance, unwavering support, and love; some of them are negative, such as carrying so many expectations on yourself, the one who talks sweet but stabs you in the back, and the fear of falling behind the majority. These negative factors generate what I think of as “emotional pollution.” Over time, these pollutants can gradually contaminate our consciousness, disrupting our mental health. They reflect outwardly, manifesting as fatigue, negativity, depression, irritability, and emitting negative vibes.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100">
                <a:solidFill>
                  <a:schemeClr val="dk1"/>
                </a:solidFill>
              </a:rPr>
              <a:t>This series visualizes how I experience and  process different phenomena I consider to be “emotional pollutants.”  </a:t>
            </a:r>
            <a:endParaRPr sz="1100">
              <a:solidFill>
                <a:schemeClr val="dk1"/>
              </a:solidFill>
            </a:endParaRPr>
          </a:p>
          <a:p>
            <a:pPr indent="0" lvl="0" marL="0" rtl="0" algn="l">
              <a:spcBef>
                <a:spcPts val="0"/>
              </a:spcBef>
              <a:spcAft>
                <a:spcPts val="0"/>
              </a:spcAft>
              <a:buNone/>
            </a:pPr>
            <a:r>
              <a:t/>
            </a:r>
            <a:endParaRPr sz="1100">
              <a:solidFill>
                <a:schemeClr val="dk1"/>
              </a:solidFill>
            </a:endParaRPr>
          </a:p>
        </p:txBody>
      </p:sp>
      <p:sp>
        <p:nvSpPr>
          <p:cNvPr id="64" name="Google Shape;64;p14"/>
          <p:cNvSpPr txBox="1"/>
          <p:nvPr/>
        </p:nvSpPr>
        <p:spPr>
          <a:xfrm>
            <a:off x="557975" y="445850"/>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Emotional Pollutants</a:t>
            </a:r>
            <a:endParaRPr sz="2000">
              <a:solidFill>
                <a:schemeClr val="dk2"/>
              </a:solidFill>
            </a:endParaRPr>
          </a:p>
          <a:p>
            <a:pPr indent="0" lvl="0" marL="0" rtl="0" algn="l">
              <a:spcBef>
                <a:spcPts val="0"/>
              </a:spcBef>
              <a:spcAft>
                <a:spcPts val="0"/>
              </a:spcAft>
              <a:buNone/>
            </a:pPr>
            <a:r>
              <a:t/>
            </a:r>
            <a:endParaRPr sz="2000">
              <a:solidFill>
                <a:schemeClr val="dk2"/>
              </a:solidFill>
            </a:endParaRPr>
          </a:p>
        </p:txBody>
      </p:sp>
      <p:sp>
        <p:nvSpPr>
          <p:cNvPr id="65" name="Google Shape;65;p14"/>
          <p:cNvSpPr txBox="1"/>
          <p:nvPr/>
        </p:nvSpPr>
        <p:spPr>
          <a:xfrm>
            <a:off x="5911200" y="1755279"/>
            <a:ext cx="24444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Detail of one of your images</a:t>
            </a:r>
            <a:endParaRPr sz="1800">
              <a:solidFill>
                <a:schemeClr val="dk2"/>
              </a:solidFill>
            </a:endParaRPr>
          </a:p>
        </p:txBody>
      </p:sp>
      <p:pic>
        <p:nvPicPr>
          <p:cNvPr id="66" name="Google Shape;66;p14"/>
          <p:cNvPicPr preferRelativeResize="0"/>
          <p:nvPr/>
        </p:nvPicPr>
        <p:blipFill>
          <a:blip r:embed="rId3">
            <a:alphaModFix/>
          </a:blip>
          <a:stretch>
            <a:fillRect/>
          </a:stretch>
        </p:blipFill>
        <p:spPr>
          <a:xfrm>
            <a:off x="5723137" y="445850"/>
            <a:ext cx="2820537" cy="43595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a:t>
            </a:r>
            <a:r>
              <a:rPr lang="en" sz="1800">
                <a:solidFill>
                  <a:schemeClr val="dk2"/>
                </a:solidFill>
              </a:rPr>
              <a:t> 1</a:t>
            </a:r>
            <a:endParaRPr sz="1800">
              <a:solidFill>
                <a:schemeClr val="dk2"/>
              </a:solidFill>
            </a:endParaRPr>
          </a:p>
        </p:txBody>
      </p:sp>
      <p:sp>
        <p:nvSpPr>
          <p:cNvPr id="72" name="Google Shape;72;p15"/>
          <p:cNvSpPr txBox="1"/>
          <p:nvPr/>
        </p:nvSpPr>
        <p:spPr>
          <a:xfrm>
            <a:off x="6969025" y="1701375"/>
            <a:ext cx="1878900" cy="305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Implicit Cues</a:t>
            </a:r>
            <a:endParaRPr sz="1100"/>
          </a:p>
          <a:p>
            <a:pPr indent="0" lvl="0" marL="0" rtl="0" algn="l">
              <a:spcBef>
                <a:spcPts val="0"/>
              </a:spcBef>
              <a:spcAft>
                <a:spcPts val="0"/>
              </a:spcAft>
              <a:buNone/>
            </a:pPr>
            <a:r>
              <a:rPr lang="en" sz="1100"/>
              <a:t>Digital</a:t>
            </a:r>
            <a:endParaRPr sz="1100"/>
          </a:p>
          <a:p>
            <a:pPr indent="0" lvl="0" marL="0" rtl="0" algn="l">
              <a:spcBef>
                <a:spcPts val="0"/>
              </a:spcBef>
              <a:spcAft>
                <a:spcPts val="0"/>
              </a:spcAft>
              <a:buNone/>
            </a:pPr>
            <a:r>
              <a:rPr lang="en" sz="1100"/>
              <a:t>17x11</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Just like in The Princess and the Pea, people expect the princess to be sensitive enough to sense what’s hiding underneath, implicit cues also force you to keep the sensitivity and keep guessing the hidden lyrics behind what's been said. So annoying and itchy.</a:t>
            </a:r>
            <a:endParaRPr sz="1100"/>
          </a:p>
        </p:txBody>
      </p:sp>
      <p:pic>
        <p:nvPicPr>
          <p:cNvPr id="73" name="Google Shape;73;p15"/>
          <p:cNvPicPr preferRelativeResize="0"/>
          <p:nvPr/>
        </p:nvPicPr>
        <p:blipFill rotWithShape="1">
          <a:blip r:embed="rId3">
            <a:alphaModFix/>
          </a:blip>
          <a:srcRect b="0" l="0" r="0" t="0"/>
          <a:stretch/>
        </p:blipFill>
        <p:spPr>
          <a:xfrm>
            <a:off x="330256" y="508950"/>
            <a:ext cx="6376801" cy="412560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2</a:t>
            </a:r>
            <a:endParaRPr sz="1800">
              <a:solidFill>
                <a:schemeClr val="dk2"/>
              </a:solidFill>
            </a:endParaRPr>
          </a:p>
        </p:txBody>
      </p:sp>
      <p:sp>
        <p:nvSpPr>
          <p:cNvPr id="79" name="Google Shape;79;p16"/>
          <p:cNvSpPr txBox="1"/>
          <p:nvPr/>
        </p:nvSpPr>
        <p:spPr>
          <a:xfrm>
            <a:off x="6969025" y="2288475"/>
            <a:ext cx="1878900" cy="24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Expectations</a:t>
            </a:r>
            <a:endParaRPr sz="1100"/>
          </a:p>
          <a:p>
            <a:pPr indent="0" lvl="0" marL="0" rtl="0" algn="l">
              <a:spcBef>
                <a:spcPts val="0"/>
              </a:spcBef>
              <a:spcAft>
                <a:spcPts val="0"/>
              </a:spcAft>
              <a:buClr>
                <a:schemeClr val="dk1"/>
              </a:buClr>
              <a:buSzPts val="1100"/>
              <a:buFont typeface="Arial"/>
              <a:buNone/>
            </a:pPr>
            <a:r>
              <a:rPr lang="en" sz="1100">
                <a:solidFill>
                  <a:schemeClr val="dk1"/>
                </a:solidFill>
              </a:rPr>
              <a:t>Digital</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17x11</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undue expectations accumulating from ppl around you will become pressures and burdens that</a:t>
            </a:r>
            <a:endParaRPr sz="1100"/>
          </a:p>
          <a:p>
            <a:pPr indent="0" lvl="0" marL="0" rtl="0" algn="l">
              <a:spcBef>
                <a:spcPts val="0"/>
              </a:spcBef>
              <a:spcAft>
                <a:spcPts val="0"/>
              </a:spcAft>
              <a:buNone/>
            </a:pPr>
            <a:r>
              <a:rPr lang="en" sz="1100"/>
              <a:t>tangling you like a giant octopus.</a:t>
            </a:r>
            <a:endParaRPr sz="1100"/>
          </a:p>
          <a:p>
            <a:pPr indent="0" lvl="0" marL="0" rtl="0" algn="l">
              <a:spcBef>
                <a:spcPts val="0"/>
              </a:spcBef>
              <a:spcAft>
                <a:spcPts val="0"/>
              </a:spcAft>
              <a:buNone/>
            </a:pPr>
            <a:r>
              <a:t/>
            </a:r>
            <a:endParaRPr sz="1100"/>
          </a:p>
        </p:txBody>
      </p:sp>
      <p:pic>
        <p:nvPicPr>
          <p:cNvPr id="80" name="Google Shape;80;p16"/>
          <p:cNvPicPr preferRelativeResize="0"/>
          <p:nvPr/>
        </p:nvPicPr>
        <p:blipFill>
          <a:blip r:embed="rId3">
            <a:alphaModFix/>
          </a:blip>
          <a:stretch>
            <a:fillRect/>
          </a:stretch>
        </p:blipFill>
        <p:spPr>
          <a:xfrm>
            <a:off x="304050" y="500463"/>
            <a:ext cx="6403000" cy="41425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nvSpPr>
        <p:spPr>
          <a:xfrm>
            <a:off x="1480617" y="1701379"/>
            <a:ext cx="4401300" cy="79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Final Art Sample 3</a:t>
            </a:r>
            <a:endParaRPr sz="1800">
              <a:solidFill>
                <a:schemeClr val="dk2"/>
              </a:solidFill>
            </a:endParaRPr>
          </a:p>
        </p:txBody>
      </p:sp>
      <p:sp>
        <p:nvSpPr>
          <p:cNvPr id="86" name="Google Shape;86;p17"/>
          <p:cNvSpPr txBox="1"/>
          <p:nvPr/>
        </p:nvSpPr>
        <p:spPr>
          <a:xfrm>
            <a:off x="6969025" y="2653400"/>
            <a:ext cx="1878900" cy="209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Ocean Heart</a:t>
            </a:r>
            <a:endParaRPr sz="1100"/>
          </a:p>
          <a:p>
            <a:pPr indent="0" lvl="0" marL="0" rtl="0" algn="l">
              <a:spcBef>
                <a:spcPts val="0"/>
              </a:spcBef>
              <a:spcAft>
                <a:spcPts val="0"/>
              </a:spcAft>
              <a:buNone/>
            </a:pPr>
            <a:r>
              <a:rPr lang="en" sz="1100"/>
              <a:t>digital</a:t>
            </a:r>
            <a:endParaRPr sz="1100"/>
          </a:p>
          <a:p>
            <a:pPr indent="0" lvl="0" marL="0" rtl="0" algn="l">
              <a:spcBef>
                <a:spcPts val="0"/>
              </a:spcBef>
              <a:spcAft>
                <a:spcPts val="0"/>
              </a:spcAft>
              <a:buNone/>
            </a:pPr>
            <a:r>
              <a:rPr lang="en" sz="1100"/>
              <a:t>17x11</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hope you can find peace, </a:t>
            </a:r>
            <a:endParaRPr sz="1100"/>
          </a:p>
          <a:p>
            <a:pPr indent="0" lvl="0" marL="0" rtl="0" algn="l">
              <a:spcBef>
                <a:spcPts val="0"/>
              </a:spcBef>
              <a:spcAft>
                <a:spcPts val="0"/>
              </a:spcAft>
              <a:buNone/>
            </a:pPr>
            <a:r>
              <a:rPr lang="en" sz="1100"/>
              <a:t>gain what you deserve,</a:t>
            </a:r>
            <a:endParaRPr sz="1100"/>
          </a:p>
          <a:p>
            <a:pPr indent="0" lvl="0" marL="0" rtl="0" algn="l">
              <a:spcBef>
                <a:spcPts val="0"/>
              </a:spcBef>
              <a:spcAft>
                <a:spcPts val="0"/>
              </a:spcAft>
              <a:buNone/>
            </a:pPr>
            <a:r>
              <a:rPr lang="en" sz="1100"/>
              <a:t>stay who you are </a:t>
            </a:r>
            <a:endParaRPr sz="1100"/>
          </a:p>
          <a:p>
            <a:pPr indent="0" lvl="0" marL="0" rtl="0" algn="l">
              <a:spcBef>
                <a:spcPts val="0"/>
              </a:spcBef>
              <a:spcAft>
                <a:spcPts val="0"/>
              </a:spcAft>
              <a:buNone/>
            </a:pPr>
            <a:r>
              <a:rPr lang="en" sz="1100"/>
              <a:t>with your pure mindset,</a:t>
            </a:r>
            <a:endParaRPr sz="1100"/>
          </a:p>
          <a:p>
            <a:pPr indent="0" lvl="0" marL="0" rtl="0" algn="l">
              <a:spcBef>
                <a:spcPts val="0"/>
              </a:spcBef>
              <a:spcAft>
                <a:spcPts val="0"/>
              </a:spcAft>
              <a:buNone/>
            </a:pPr>
            <a:r>
              <a:rPr lang="en" sz="1100"/>
              <a:t>in this world full of chaos.</a:t>
            </a:r>
            <a:endParaRPr sz="1100"/>
          </a:p>
          <a:p>
            <a:pPr indent="0" lvl="0" marL="0" rtl="0" algn="l">
              <a:spcBef>
                <a:spcPts val="0"/>
              </a:spcBef>
              <a:spcAft>
                <a:spcPts val="0"/>
              </a:spcAft>
              <a:buNone/>
            </a:pPr>
            <a:r>
              <a:t/>
            </a:r>
            <a:endParaRPr sz="1100"/>
          </a:p>
        </p:txBody>
      </p:sp>
      <p:pic>
        <p:nvPicPr>
          <p:cNvPr id="87" name="Google Shape;87;p17"/>
          <p:cNvPicPr preferRelativeResize="0"/>
          <p:nvPr/>
        </p:nvPicPr>
        <p:blipFill>
          <a:blip r:embed="rId3">
            <a:alphaModFix/>
          </a:blip>
          <a:stretch>
            <a:fillRect/>
          </a:stretch>
        </p:blipFill>
        <p:spPr>
          <a:xfrm>
            <a:off x="330250" y="508935"/>
            <a:ext cx="6376801" cy="41256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