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9" r:id="rId3"/>
    <p:sldId id="260" r:id="rId4"/>
    <p:sldId id="268" r:id="rId5"/>
    <p:sldId id="257" r:id="rId6"/>
    <p:sldId id="258" r:id="rId7"/>
    <p:sldId id="263" r:id="rId8"/>
    <p:sldId id="261" r:id="rId9"/>
    <p:sldId id="283" r:id="rId10"/>
    <p:sldId id="276" r:id="rId11"/>
    <p:sldId id="282" r:id="rId12"/>
    <p:sldId id="270" r:id="rId13"/>
    <p:sldId id="285" r:id="rId14"/>
    <p:sldId id="286" r:id="rId15"/>
    <p:sldId id="284" r:id="rId16"/>
    <p:sldId id="280" r:id="rId17"/>
    <p:sldId id="279" r:id="rId18"/>
    <p:sldId id="266" r:id="rId19"/>
    <p:sldId id="265" r:id="rId20"/>
    <p:sldId id="27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900" autoAdjust="0"/>
  </p:normalViewPr>
  <p:slideViewPr>
    <p:cSldViewPr>
      <p:cViewPr varScale="1">
        <p:scale>
          <a:sx n="57" d="100"/>
          <a:sy n="57" d="100"/>
        </p:scale>
        <p:origin x="-112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29AAD49-C6F5-40F5-8F1D-CC757FC6D374}" type="datetimeFigureOut">
              <a:rPr lang="en-US" smtClean="0"/>
              <a:t>10/18/2016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0BD67D7-9000-4347-A4AD-96F756745B46}" type="slidenum">
              <a:rPr lang="en-US" smtClean="0"/>
              <a:t>‹#›</a:t>
            </a:fld>
            <a:endParaRPr lang="en-US"/>
          </a:p>
        </p:txBody>
      </p:sp>
    </p:spTree>
    <p:extLst>
      <p:ext uri="{BB962C8B-B14F-4D97-AF65-F5344CB8AC3E}">
        <p14:creationId xmlns:p14="http://schemas.microsoft.com/office/powerpoint/2010/main" val="3318308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5583DB-3BC3-4D5C-875A-F71C5C1EA0D5}" type="datetimeFigureOut">
              <a:rPr lang="en-US" smtClean="0"/>
              <a:t>10/18/2016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D2C585B-F3C8-4165-A2C3-957829F5F3E2}" type="slidenum">
              <a:rPr lang="en-US" smtClean="0"/>
              <a:t>‹#›</a:t>
            </a:fld>
            <a:endParaRPr lang="en-US"/>
          </a:p>
        </p:txBody>
      </p:sp>
    </p:spTree>
    <p:extLst>
      <p:ext uri="{BB962C8B-B14F-4D97-AF65-F5344CB8AC3E}">
        <p14:creationId xmlns:p14="http://schemas.microsoft.com/office/powerpoint/2010/main" val="2555378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a:t>
            </a:fld>
            <a:endParaRPr lang="en-US"/>
          </a:p>
        </p:txBody>
      </p:sp>
    </p:spTree>
    <p:extLst>
      <p:ext uri="{BB962C8B-B14F-4D97-AF65-F5344CB8AC3E}">
        <p14:creationId xmlns:p14="http://schemas.microsoft.com/office/powerpoint/2010/main" val="2004393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Calibri" charset="0"/>
              <a:ea typeface="ＭＳ Ｐゴシック" charset="0"/>
              <a:cs typeface="ＭＳ Ｐゴシック"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09" indent="-285734" eaLnBrk="0" hangingPunct="0">
              <a:defRPr>
                <a:solidFill>
                  <a:schemeClr val="tx1"/>
                </a:solidFill>
                <a:latin typeface="Arial" charset="0"/>
                <a:ea typeface="ＭＳ Ｐゴシック" charset="0"/>
              </a:defRPr>
            </a:lvl2pPr>
            <a:lvl3pPr marL="1142937" indent="-228587" eaLnBrk="0" hangingPunct="0">
              <a:defRPr>
                <a:solidFill>
                  <a:schemeClr val="tx1"/>
                </a:solidFill>
                <a:latin typeface="Arial" charset="0"/>
                <a:ea typeface="ＭＳ Ｐゴシック" charset="0"/>
              </a:defRPr>
            </a:lvl3pPr>
            <a:lvl4pPr marL="1600111" indent="-228587" eaLnBrk="0" hangingPunct="0">
              <a:defRPr>
                <a:solidFill>
                  <a:schemeClr val="tx1"/>
                </a:solidFill>
                <a:latin typeface="Arial" charset="0"/>
                <a:ea typeface="ＭＳ Ｐゴシック" charset="0"/>
              </a:defRPr>
            </a:lvl4pPr>
            <a:lvl5pPr marL="2057287" indent="-228587" eaLnBrk="0" hangingPunct="0">
              <a:defRPr>
                <a:solidFill>
                  <a:schemeClr val="tx1"/>
                </a:solidFill>
                <a:latin typeface="Arial" charset="0"/>
                <a:ea typeface="ＭＳ Ｐゴシック" charset="0"/>
              </a:defRPr>
            </a:lvl5pPr>
            <a:lvl6pPr marL="2514461" indent="-228587" eaLnBrk="0" fontAlgn="base" hangingPunct="0">
              <a:spcBef>
                <a:spcPct val="0"/>
              </a:spcBef>
              <a:spcAft>
                <a:spcPct val="0"/>
              </a:spcAft>
              <a:defRPr>
                <a:solidFill>
                  <a:schemeClr val="tx1"/>
                </a:solidFill>
                <a:latin typeface="Arial" charset="0"/>
                <a:ea typeface="ＭＳ Ｐゴシック" charset="0"/>
              </a:defRPr>
            </a:lvl6pPr>
            <a:lvl7pPr marL="2971635" indent="-228587" eaLnBrk="0" fontAlgn="base" hangingPunct="0">
              <a:spcBef>
                <a:spcPct val="0"/>
              </a:spcBef>
              <a:spcAft>
                <a:spcPct val="0"/>
              </a:spcAft>
              <a:defRPr>
                <a:solidFill>
                  <a:schemeClr val="tx1"/>
                </a:solidFill>
                <a:latin typeface="Arial" charset="0"/>
                <a:ea typeface="ＭＳ Ｐゴシック" charset="0"/>
              </a:defRPr>
            </a:lvl7pPr>
            <a:lvl8pPr marL="3428811" indent="-228587" eaLnBrk="0" fontAlgn="base" hangingPunct="0">
              <a:spcBef>
                <a:spcPct val="0"/>
              </a:spcBef>
              <a:spcAft>
                <a:spcPct val="0"/>
              </a:spcAft>
              <a:defRPr>
                <a:solidFill>
                  <a:schemeClr val="tx1"/>
                </a:solidFill>
                <a:latin typeface="Arial" charset="0"/>
                <a:ea typeface="ＭＳ Ｐゴシック" charset="0"/>
              </a:defRPr>
            </a:lvl8pPr>
            <a:lvl9pPr marL="3885985" indent="-22858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1ADF62A-7797-3B48-A82A-52FB35028C05}" type="slidenum">
              <a:rPr lang="en-US">
                <a:latin typeface="Calibri" charset="0"/>
              </a:rPr>
              <a:pPr eaLnBrk="1" hangingPunct="1"/>
              <a:t>10</a:t>
            </a:fld>
            <a:endParaRPr lang="en-US">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11</a:t>
            </a:fld>
            <a:endParaRPr lang="en-US"/>
          </a:p>
        </p:txBody>
      </p:sp>
    </p:spTree>
    <p:extLst>
      <p:ext uri="{BB962C8B-B14F-4D97-AF65-F5344CB8AC3E}">
        <p14:creationId xmlns:p14="http://schemas.microsoft.com/office/powerpoint/2010/main" val="3298531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12</a:t>
            </a:fld>
            <a:endParaRPr lang="en-US"/>
          </a:p>
        </p:txBody>
      </p:sp>
    </p:spTree>
    <p:extLst>
      <p:ext uri="{BB962C8B-B14F-4D97-AF65-F5344CB8AC3E}">
        <p14:creationId xmlns:p14="http://schemas.microsoft.com/office/powerpoint/2010/main" val="24858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13</a:t>
            </a:fld>
            <a:endParaRPr lang="en-US"/>
          </a:p>
        </p:txBody>
      </p:sp>
    </p:spTree>
    <p:extLst>
      <p:ext uri="{BB962C8B-B14F-4D97-AF65-F5344CB8AC3E}">
        <p14:creationId xmlns:p14="http://schemas.microsoft.com/office/powerpoint/2010/main" val="1440618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14</a:t>
            </a:fld>
            <a:endParaRPr lang="en-US"/>
          </a:p>
        </p:txBody>
      </p:sp>
    </p:spTree>
    <p:extLst>
      <p:ext uri="{BB962C8B-B14F-4D97-AF65-F5344CB8AC3E}">
        <p14:creationId xmlns:p14="http://schemas.microsoft.com/office/powerpoint/2010/main" val="15421732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15</a:t>
            </a:fld>
            <a:endParaRPr lang="en-US"/>
          </a:p>
        </p:txBody>
      </p:sp>
    </p:spTree>
    <p:extLst>
      <p:ext uri="{BB962C8B-B14F-4D97-AF65-F5344CB8AC3E}">
        <p14:creationId xmlns:p14="http://schemas.microsoft.com/office/powerpoint/2010/main" val="1676957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16</a:t>
            </a:fld>
            <a:endParaRPr lang="en-US"/>
          </a:p>
        </p:txBody>
      </p:sp>
    </p:spTree>
    <p:extLst>
      <p:ext uri="{BB962C8B-B14F-4D97-AF65-F5344CB8AC3E}">
        <p14:creationId xmlns:p14="http://schemas.microsoft.com/office/powerpoint/2010/main" val="1164630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17</a:t>
            </a:fld>
            <a:endParaRPr lang="en-US"/>
          </a:p>
        </p:txBody>
      </p:sp>
    </p:spTree>
    <p:extLst>
      <p:ext uri="{BB962C8B-B14F-4D97-AF65-F5344CB8AC3E}">
        <p14:creationId xmlns:p14="http://schemas.microsoft.com/office/powerpoint/2010/main" val="1115941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18</a:t>
            </a:fld>
            <a:endParaRPr lang="en-US"/>
          </a:p>
        </p:txBody>
      </p:sp>
    </p:spTree>
    <p:extLst>
      <p:ext uri="{BB962C8B-B14F-4D97-AF65-F5344CB8AC3E}">
        <p14:creationId xmlns:p14="http://schemas.microsoft.com/office/powerpoint/2010/main" val="34011527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19</a:t>
            </a:fld>
            <a:endParaRPr lang="en-US"/>
          </a:p>
        </p:txBody>
      </p:sp>
    </p:spTree>
    <p:extLst>
      <p:ext uri="{BB962C8B-B14F-4D97-AF65-F5344CB8AC3E}">
        <p14:creationId xmlns:p14="http://schemas.microsoft.com/office/powerpoint/2010/main" val="53686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2C585B-F3C8-4165-A2C3-957829F5F3E2}" type="slidenum">
              <a:rPr lang="en-US" smtClean="0"/>
              <a:t>2</a:t>
            </a:fld>
            <a:endParaRPr lang="en-US"/>
          </a:p>
        </p:txBody>
      </p:sp>
    </p:spTree>
    <p:extLst>
      <p:ext uri="{BB962C8B-B14F-4D97-AF65-F5344CB8AC3E}">
        <p14:creationId xmlns:p14="http://schemas.microsoft.com/office/powerpoint/2010/main" val="4064362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20</a:t>
            </a:fld>
            <a:endParaRPr lang="en-US"/>
          </a:p>
        </p:txBody>
      </p:sp>
    </p:spTree>
    <p:extLst>
      <p:ext uri="{BB962C8B-B14F-4D97-AF65-F5344CB8AC3E}">
        <p14:creationId xmlns:p14="http://schemas.microsoft.com/office/powerpoint/2010/main" val="344400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D2C585B-F3C8-4165-A2C3-957829F5F3E2}" type="slidenum">
              <a:rPr lang="en-US" smtClean="0"/>
              <a:t>3</a:t>
            </a:fld>
            <a:endParaRPr lang="en-US"/>
          </a:p>
        </p:txBody>
      </p:sp>
    </p:spTree>
    <p:extLst>
      <p:ext uri="{BB962C8B-B14F-4D97-AF65-F5344CB8AC3E}">
        <p14:creationId xmlns:p14="http://schemas.microsoft.com/office/powerpoint/2010/main" val="3640923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D2C585B-F3C8-4165-A2C3-957829F5F3E2}" type="slidenum">
              <a:rPr lang="en-US" smtClean="0"/>
              <a:t>4</a:t>
            </a:fld>
            <a:endParaRPr lang="en-US"/>
          </a:p>
        </p:txBody>
      </p:sp>
    </p:spTree>
    <p:extLst>
      <p:ext uri="{BB962C8B-B14F-4D97-AF65-F5344CB8AC3E}">
        <p14:creationId xmlns:p14="http://schemas.microsoft.com/office/powerpoint/2010/main" val="3623021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5</a:t>
            </a:fld>
            <a:endParaRPr lang="en-US"/>
          </a:p>
        </p:txBody>
      </p:sp>
    </p:spTree>
    <p:extLst>
      <p:ext uri="{BB962C8B-B14F-4D97-AF65-F5344CB8AC3E}">
        <p14:creationId xmlns:p14="http://schemas.microsoft.com/office/powerpoint/2010/main" val="4019783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6</a:t>
            </a:fld>
            <a:endParaRPr lang="en-US"/>
          </a:p>
        </p:txBody>
      </p:sp>
    </p:spTree>
    <p:extLst>
      <p:ext uri="{BB962C8B-B14F-4D97-AF65-F5344CB8AC3E}">
        <p14:creationId xmlns:p14="http://schemas.microsoft.com/office/powerpoint/2010/main" val="4038294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D2C585B-F3C8-4165-A2C3-957829F5F3E2}" type="slidenum">
              <a:rPr lang="en-US" smtClean="0"/>
              <a:t>7</a:t>
            </a:fld>
            <a:endParaRPr lang="en-US"/>
          </a:p>
        </p:txBody>
      </p:sp>
    </p:spTree>
    <p:extLst>
      <p:ext uri="{BB962C8B-B14F-4D97-AF65-F5344CB8AC3E}">
        <p14:creationId xmlns:p14="http://schemas.microsoft.com/office/powerpoint/2010/main" val="4205822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8</a:t>
            </a:fld>
            <a:endParaRPr lang="en-US"/>
          </a:p>
        </p:txBody>
      </p:sp>
    </p:spTree>
    <p:extLst>
      <p:ext uri="{BB962C8B-B14F-4D97-AF65-F5344CB8AC3E}">
        <p14:creationId xmlns:p14="http://schemas.microsoft.com/office/powerpoint/2010/main" val="567454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2C585B-F3C8-4165-A2C3-957829F5F3E2}" type="slidenum">
              <a:rPr lang="en-US" smtClean="0"/>
              <a:t>9</a:t>
            </a:fld>
            <a:endParaRPr lang="en-US"/>
          </a:p>
        </p:txBody>
      </p:sp>
    </p:spTree>
    <p:extLst>
      <p:ext uri="{BB962C8B-B14F-4D97-AF65-F5344CB8AC3E}">
        <p14:creationId xmlns:p14="http://schemas.microsoft.com/office/powerpoint/2010/main" val="332001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BEC0E2-EF75-45F1-B3B7-E65028A7D6ED}"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808443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EC0E2-EF75-45F1-B3B7-E65028A7D6ED}"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409383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EC0E2-EF75-45F1-B3B7-E65028A7D6ED}"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1199447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BEC0E2-EF75-45F1-B3B7-E65028A7D6ED}"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135047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BEC0E2-EF75-45F1-B3B7-E65028A7D6ED}"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326656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BEC0E2-EF75-45F1-B3B7-E65028A7D6ED}"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2649041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BEC0E2-EF75-45F1-B3B7-E65028A7D6ED}"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269494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BEC0E2-EF75-45F1-B3B7-E65028A7D6ED}"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207264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BEC0E2-EF75-45F1-B3B7-E65028A7D6ED}"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72031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EC0E2-EF75-45F1-B3B7-E65028A7D6ED}"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110248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BEC0E2-EF75-45F1-B3B7-E65028A7D6ED}"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EB08F-D5BC-4D46-9CB9-771010423E3B}" type="slidenum">
              <a:rPr lang="en-US" smtClean="0"/>
              <a:t>‹#›</a:t>
            </a:fld>
            <a:endParaRPr lang="en-US"/>
          </a:p>
        </p:txBody>
      </p:sp>
    </p:spTree>
    <p:extLst>
      <p:ext uri="{BB962C8B-B14F-4D97-AF65-F5344CB8AC3E}">
        <p14:creationId xmlns:p14="http://schemas.microsoft.com/office/powerpoint/2010/main" val="2254922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BEC0E2-EF75-45F1-B3B7-E65028A7D6ED}" type="datetimeFigureOut">
              <a:rPr lang="en-US" smtClean="0"/>
              <a:t>10/18/2016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EB08F-D5BC-4D46-9CB9-771010423E3B}" type="slidenum">
              <a:rPr lang="en-US" smtClean="0"/>
              <a:t>‹#›</a:t>
            </a:fld>
            <a:endParaRPr lang="en-US"/>
          </a:p>
        </p:txBody>
      </p:sp>
    </p:spTree>
    <p:extLst>
      <p:ext uri="{BB962C8B-B14F-4D97-AF65-F5344CB8AC3E}">
        <p14:creationId xmlns:p14="http://schemas.microsoft.com/office/powerpoint/2010/main" val="4215160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Excel_Worksheet1.xls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1470025"/>
          </a:xfrm>
        </p:spPr>
        <p:txBody>
          <a:bodyPr>
            <a:normAutofit fontScale="90000"/>
          </a:bodyPr>
          <a:lstStyle/>
          <a:p>
            <a:r>
              <a:rPr lang="en-US" dirty="0" smtClean="0"/>
              <a:t>Curriculum Mapping: Building a Map and Analyzing Student Learning</a:t>
            </a:r>
            <a:endParaRPr lang="en-US" dirty="0"/>
          </a:p>
        </p:txBody>
      </p:sp>
      <p:sp>
        <p:nvSpPr>
          <p:cNvPr id="3" name="Subtitle 2"/>
          <p:cNvSpPr>
            <a:spLocks noGrp="1"/>
          </p:cNvSpPr>
          <p:nvPr>
            <p:ph type="subTitle" idx="1"/>
          </p:nvPr>
        </p:nvSpPr>
        <p:spPr>
          <a:xfrm>
            <a:off x="1088277" y="3886200"/>
            <a:ext cx="6684123" cy="1981200"/>
          </a:xfrm>
        </p:spPr>
        <p:txBody>
          <a:bodyPr>
            <a:normAutofit fontScale="92500" lnSpcReduction="10000"/>
          </a:bodyPr>
          <a:lstStyle/>
          <a:p>
            <a:pPr algn="l"/>
            <a:r>
              <a:rPr lang="en-US" sz="2200" dirty="0" smtClean="0">
                <a:solidFill>
                  <a:schemeClr val="tx1"/>
                </a:solidFill>
              </a:rPr>
              <a:t>October 18, 2016</a:t>
            </a:r>
          </a:p>
          <a:p>
            <a:pPr algn="l"/>
            <a:endParaRPr lang="en-US" sz="1900" dirty="0"/>
          </a:p>
          <a:p>
            <a:pPr algn="l"/>
            <a:r>
              <a:rPr lang="en-US" sz="1900" dirty="0" smtClean="0"/>
              <a:t>Carolyn </a:t>
            </a:r>
            <a:r>
              <a:rPr lang="en-US" sz="1900" dirty="0" err="1" smtClean="0"/>
              <a:t>Comiskey</a:t>
            </a:r>
            <a:r>
              <a:rPr lang="en-US" sz="1900" dirty="0" smtClean="0"/>
              <a:t>, PhD</a:t>
            </a:r>
          </a:p>
          <a:p>
            <a:pPr algn="l"/>
            <a:r>
              <a:rPr lang="en-US" sz="1900" dirty="0" smtClean="0"/>
              <a:t>Executive Director of Assessment</a:t>
            </a:r>
          </a:p>
          <a:p>
            <a:pPr algn="l"/>
            <a:r>
              <a:rPr lang="en-US" sz="1900" dirty="0" smtClean="0"/>
              <a:t>Office of Institutional Research and Effectiveness</a:t>
            </a:r>
          </a:p>
          <a:p>
            <a:pPr algn="l"/>
            <a:r>
              <a:rPr lang="en-US" sz="1900" dirty="0" smtClean="0"/>
              <a:t>Fashion Institute of Technology</a:t>
            </a:r>
          </a:p>
          <a:p>
            <a:endParaRPr lang="en-US" dirty="0"/>
          </a:p>
        </p:txBody>
      </p:sp>
      <p:pic>
        <p:nvPicPr>
          <p:cNvPr id="1026" name="Picture 2" descr="C:\Users\Carolyn_Comiskey\Desktop\All Desktop\Fashion_Institute_of_Technology_Logo_High_Quality.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5943599"/>
            <a:ext cx="1088277" cy="870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pPr eaLnBrk="1" hangingPunct="1"/>
            <a:r>
              <a:rPr lang="en-US" dirty="0">
                <a:solidFill>
                  <a:schemeClr val="accent1">
                    <a:lumMod val="75000"/>
                  </a:schemeClr>
                </a:solidFill>
                <a:latin typeface="Georgia" charset="0"/>
                <a:ea typeface="ＭＳ Ｐゴシック" charset="0"/>
                <a:cs typeface="ＭＳ Ｐゴシック" charset="0"/>
              </a:rPr>
              <a:t>Bloom</a:t>
            </a:r>
            <a:r>
              <a:rPr lang="ja-JP" altLang="en-US" dirty="0">
                <a:solidFill>
                  <a:schemeClr val="accent1">
                    <a:lumMod val="75000"/>
                  </a:schemeClr>
                </a:solidFill>
                <a:latin typeface="Georgia" charset="0"/>
                <a:ea typeface="ＭＳ Ｐゴシック" charset="0"/>
                <a:cs typeface="ＭＳ Ｐゴシック" charset="0"/>
              </a:rPr>
              <a:t>’</a:t>
            </a:r>
            <a:r>
              <a:rPr lang="en-US" altLang="ja-JP" dirty="0">
                <a:solidFill>
                  <a:schemeClr val="accent1">
                    <a:lumMod val="75000"/>
                  </a:schemeClr>
                </a:solidFill>
                <a:latin typeface="Georgia" charset="0"/>
                <a:ea typeface="ＭＳ Ｐゴシック" charset="0"/>
                <a:cs typeface="ＭＳ Ｐゴシック" charset="0"/>
              </a:rPr>
              <a:t>s </a:t>
            </a:r>
            <a:r>
              <a:rPr lang="en-US" altLang="ja-JP" dirty="0" smtClean="0">
                <a:solidFill>
                  <a:schemeClr val="accent1">
                    <a:lumMod val="75000"/>
                  </a:schemeClr>
                </a:solidFill>
                <a:latin typeface="Georgia" charset="0"/>
                <a:ea typeface="ＭＳ Ｐゴシック" charset="0"/>
                <a:cs typeface="ＭＳ Ｐゴシック" charset="0"/>
              </a:rPr>
              <a:t>Taxonomy</a:t>
            </a:r>
            <a:endParaRPr lang="en-US" dirty="0">
              <a:solidFill>
                <a:schemeClr val="accent1">
                  <a:lumMod val="75000"/>
                </a:schemeClr>
              </a:solidFill>
              <a:latin typeface="Georgia" charset="0"/>
              <a:ea typeface="ＭＳ Ｐゴシック" charset="0"/>
              <a:cs typeface="ＭＳ Ｐゴシック" charset="0"/>
            </a:endParaRPr>
          </a:p>
        </p:txBody>
      </p:sp>
      <p:pic>
        <p:nvPicPr>
          <p:cNvPr id="23555" name="Content Placeholder 3" descr="http://posterous.com/getfile/files.posterous.com/aliceayel/iUJUVndH4FWZutFqEs8DdSCIQgmZ7jGzdWvvHTiXSKna3cUs2ycfuPZpLag9/blooms_500.gif"/>
          <p:cNvPicPr>
            <a:picLocks noGrp="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533400" y="1676400"/>
            <a:ext cx="3641725" cy="4572000"/>
          </a:xfrm>
        </p:spPr>
      </p:pic>
      <p:sp>
        <p:nvSpPr>
          <p:cNvPr id="23556" name="TextBox 4"/>
          <p:cNvSpPr txBox="1">
            <a:spLocks noChangeArrowheads="1"/>
          </p:cNvSpPr>
          <p:nvPr/>
        </p:nvSpPr>
        <p:spPr bwMode="auto">
          <a:xfrm>
            <a:off x="4572000" y="1524000"/>
            <a:ext cx="4191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1100" b="1" dirty="0"/>
              <a:t>HIGHER-ORDER SKILLS</a:t>
            </a:r>
          </a:p>
          <a:p>
            <a:pPr algn="ctr" eaLnBrk="1" hangingPunct="1"/>
            <a:endParaRPr lang="en-US" sz="1100" dirty="0"/>
          </a:p>
          <a:p>
            <a:pPr algn="ctr" eaLnBrk="1" hangingPunct="1"/>
            <a:r>
              <a:rPr lang="en-US" sz="1100" dirty="0">
                <a:solidFill>
                  <a:srgbClr val="376092"/>
                </a:solidFill>
              </a:rPr>
              <a:t>6. CREATE </a:t>
            </a:r>
            <a:br>
              <a:rPr lang="en-US" sz="1100" dirty="0">
                <a:solidFill>
                  <a:srgbClr val="376092"/>
                </a:solidFill>
              </a:rPr>
            </a:br>
            <a:r>
              <a:rPr lang="en-US" sz="1100" dirty="0"/>
              <a:t>Putting elements together to form a coherent or functional whole; </a:t>
            </a:r>
            <a:br>
              <a:rPr lang="en-US" sz="1100" dirty="0"/>
            </a:br>
            <a:r>
              <a:rPr lang="en-US" sz="1100" dirty="0"/>
              <a:t>reorganizing elements into a new pattern or structure </a:t>
            </a:r>
            <a:br>
              <a:rPr lang="en-US" sz="1100" dirty="0"/>
            </a:br>
            <a:r>
              <a:rPr lang="en-US" sz="1100" dirty="0"/>
              <a:t>thorough generating, planning or producing.</a:t>
            </a:r>
          </a:p>
          <a:p>
            <a:pPr algn="ctr" eaLnBrk="1" hangingPunct="1"/>
            <a:r>
              <a:rPr lang="en-US" sz="1100" dirty="0">
                <a:solidFill>
                  <a:srgbClr val="376092"/>
                </a:solidFill>
              </a:rPr>
              <a:t>5. EVALUATE </a:t>
            </a:r>
            <a:br>
              <a:rPr lang="en-US" sz="1100" dirty="0">
                <a:solidFill>
                  <a:srgbClr val="376092"/>
                </a:solidFill>
              </a:rPr>
            </a:br>
            <a:r>
              <a:rPr lang="en-US" sz="1100" dirty="0"/>
              <a:t>Making judgment based on criteria and standards </a:t>
            </a:r>
            <a:br>
              <a:rPr lang="en-US" sz="1100" dirty="0"/>
            </a:br>
            <a:r>
              <a:rPr lang="en-US" sz="1100" dirty="0"/>
              <a:t>through checking and critiquing.</a:t>
            </a:r>
          </a:p>
          <a:p>
            <a:pPr algn="ctr" eaLnBrk="1" hangingPunct="1"/>
            <a:r>
              <a:rPr lang="en-US" sz="1100" dirty="0">
                <a:solidFill>
                  <a:srgbClr val="376092"/>
                </a:solidFill>
              </a:rPr>
              <a:t>4. ANALYZE </a:t>
            </a:r>
            <a:br>
              <a:rPr lang="en-US" sz="1100" dirty="0">
                <a:solidFill>
                  <a:srgbClr val="376092"/>
                </a:solidFill>
              </a:rPr>
            </a:br>
            <a:r>
              <a:rPr lang="en-US" sz="1100" dirty="0"/>
              <a:t>Breaking material into constituent parts, determining how the parts </a:t>
            </a:r>
            <a:br>
              <a:rPr lang="en-US" sz="1100" dirty="0"/>
            </a:br>
            <a:r>
              <a:rPr lang="en-US" sz="1100" dirty="0"/>
              <a:t>relate to one another and to an overall structure or purpose </a:t>
            </a:r>
            <a:br>
              <a:rPr lang="en-US" sz="1100" dirty="0"/>
            </a:br>
            <a:r>
              <a:rPr lang="en-US" sz="1100" dirty="0"/>
              <a:t>thorough differentiating, organizing and attributing.</a:t>
            </a:r>
          </a:p>
          <a:p>
            <a:pPr algn="ctr" eaLnBrk="1" hangingPunct="1"/>
            <a:r>
              <a:rPr lang="en-US" sz="1100" dirty="0">
                <a:solidFill>
                  <a:srgbClr val="376092"/>
                </a:solidFill>
              </a:rPr>
              <a:t>3. APPLY </a:t>
            </a:r>
            <a:br>
              <a:rPr lang="en-US" sz="1100" dirty="0">
                <a:solidFill>
                  <a:srgbClr val="376092"/>
                </a:solidFill>
              </a:rPr>
            </a:br>
            <a:r>
              <a:rPr lang="en-US" sz="1100" dirty="0"/>
              <a:t>Carrying out or using a procedure through executing or implementing.</a:t>
            </a:r>
          </a:p>
          <a:p>
            <a:pPr algn="ctr" eaLnBrk="1" hangingPunct="1"/>
            <a:r>
              <a:rPr lang="en-US" sz="1100" dirty="0">
                <a:solidFill>
                  <a:srgbClr val="376092"/>
                </a:solidFill>
              </a:rPr>
              <a:t>2. UNDERSTAND </a:t>
            </a:r>
            <a:br>
              <a:rPr lang="en-US" sz="1100" dirty="0">
                <a:solidFill>
                  <a:srgbClr val="376092"/>
                </a:solidFill>
              </a:rPr>
            </a:br>
            <a:r>
              <a:rPr lang="en-US" sz="1100" dirty="0"/>
              <a:t>Constructing meaning from oral, written and graphic messages </a:t>
            </a:r>
            <a:br>
              <a:rPr lang="en-US" sz="1100" dirty="0"/>
            </a:br>
            <a:r>
              <a:rPr lang="en-US" sz="1100" dirty="0"/>
              <a:t>through interpreting, exemplifying, classifying, </a:t>
            </a:r>
            <a:br>
              <a:rPr lang="en-US" sz="1100" dirty="0"/>
            </a:br>
            <a:r>
              <a:rPr lang="en-US" sz="1100" dirty="0"/>
              <a:t>summarizing, inferring, comparing and explaining.</a:t>
            </a:r>
          </a:p>
          <a:p>
            <a:pPr algn="ctr" eaLnBrk="1" hangingPunct="1"/>
            <a:r>
              <a:rPr lang="en-US" sz="1100" dirty="0">
                <a:solidFill>
                  <a:srgbClr val="376092"/>
                </a:solidFill>
              </a:rPr>
              <a:t>1. REMEMBER </a:t>
            </a:r>
            <a:br>
              <a:rPr lang="en-US" sz="1100" dirty="0">
                <a:solidFill>
                  <a:srgbClr val="376092"/>
                </a:solidFill>
              </a:rPr>
            </a:br>
            <a:r>
              <a:rPr lang="en-US" sz="1100" dirty="0"/>
              <a:t>Retrieving, recognizing and recalling relevant knowledge </a:t>
            </a:r>
            <a:br>
              <a:rPr lang="en-US" sz="1100" dirty="0"/>
            </a:br>
            <a:r>
              <a:rPr lang="en-US" sz="1100" dirty="0"/>
              <a:t>from long-term memory.</a:t>
            </a:r>
          </a:p>
          <a:p>
            <a:pPr algn="ctr" eaLnBrk="1" hangingPunct="1"/>
            <a:endParaRPr lang="en-US" sz="1100" b="1" dirty="0"/>
          </a:p>
          <a:p>
            <a:pPr algn="ctr" eaLnBrk="1" hangingPunct="1"/>
            <a:r>
              <a:rPr lang="en-US" sz="1100" b="1" dirty="0"/>
              <a:t>LOWER-ORDER SKILLS</a:t>
            </a:r>
            <a:endParaRPr lang="en-US" sz="1100" dirty="0"/>
          </a:p>
          <a:p>
            <a:pPr eaLnBrk="1" hangingPunct="1"/>
            <a:endParaRPr lang="en-US" sz="900" dirty="0">
              <a:latin typeface="Arial Black" charset="0"/>
            </a:endParaRPr>
          </a:p>
          <a:p>
            <a:pPr eaLnBrk="1" hangingPunct="1"/>
            <a:r>
              <a:rPr lang="en-US" sz="900" b="1" dirty="0">
                <a:solidFill>
                  <a:srgbClr val="C00000"/>
                </a:solidFill>
                <a:latin typeface="Century" charset="0"/>
              </a:rPr>
              <a:t>Source: </a:t>
            </a:r>
            <a:r>
              <a:rPr lang="en-US" sz="900" b="1" dirty="0">
                <a:latin typeface="Century" charset="0"/>
              </a:rPr>
              <a:t>Anderson, L.W., &amp; </a:t>
            </a:r>
            <a:r>
              <a:rPr lang="en-US" sz="900" b="1" dirty="0" err="1">
                <a:latin typeface="Century" charset="0"/>
              </a:rPr>
              <a:t>Krathwohl</a:t>
            </a:r>
            <a:r>
              <a:rPr lang="en-US" sz="900" b="1" dirty="0">
                <a:latin typeface="Century" charset="0"/>
              </a:rPr>
              <a:t>, D.R. (Eds.) (2001). </a:t>
            </a:r>
            <a:br>
              <a:rPr lang="en-US" sz="900" b="1" dirty="0">
                <a:latin typeface="Century" charset="0"/>
              </a:rPr>
            </a:br>
            <a:r>
              <a:rPr lang="en-US" sz="900" b="1" dirty="0">
                <a:latin typeface="Century" charset="0"/>
              </a:rPr>
              <a:t>A taxonomy of learning, teaching, and assessment: </a:t>
            </a:r>
            <a:br>
              <a:rPr lang="en-US" sz="900" b="1" dirty="0">
                <a:latin typeface="Century" charset="0"/>
              </a:rPr>
            </a:br>
            <a:r>
              <a:rPr lang="en-US" sz="900" b="1" dirty="0">
                <a:latin typeface="Century" charset="0"/>
              </a:rPr>
              <a:t>A revision of Bloom's taxonomy of educational objectives. New York: Longman.</a:t>
            </a:r>
          </a:p>
        </p:txBody>
      </p:sp>
    </p:spTree>
    <p:extLst>
      <p:ext uri="{BB962C8B-B14F-4D97-AF65-F5344CB8AC3E}">
        <p14:creationId xmlns:p14="http://schemas.microsoft.com/office/powerpoint/2010/main" val="3098513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Curriculum Mapping with Bloom’s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183078816"/>
              </p:ext>
            </p:extLst>
          </p:nvPr>
        </p:nvGraphicFramePr>
        <p:xfrm>
          <a:off x="1905000" y="2133600"/>
          <a:ext cx="6172519" cy="3389753"/>
        </p:xfrm>
        <a:graphic>
          <a:graphicData uri="http://schemas.openxmlformats.org/drawingml/2006/table">
            <a:tbl>
              <a:tblPr/>
              <a:tblGrid>
                <a:gridCol w="1503816"/>
                <a:gridCol w="1582444"/>
                <a:gridCol w="1512405"/>
                <a:gridCol w="1573854"/>
              </a:tblGrid>
              <a:tr h="574837">
                <a:tc>
                  <a:txBody>
                    <a:bodyPr/>
                    <a:lstStyle/>
                    <a:p>
                      <a:pPr marL="0" marR="0" eaLnBrk="0" hangingPunct="0">
                        <a:lnSpc>
                          <a:spcPct val="115000"/>
                        </a:lnSpc>
                        <a:spcBef>
                          <a:spcPts val="40"/>
                        </a:spcBef>
                        <a:spcAft>
                          <a:spcPts val="0"/>
                        </a:spcAft>
                      </a:pPr>
                      <a:r>
                        <a:rPr lang="en-US" sz="1400" b="1" dirty="0">
                          <a:effectLst/>
                          <a:latin typeface="+mn-lt"/>
                          <a:ea typeface="Calibri"/>
                          <a:cs typeface="Calibri"/>
                        </a:rPr>
                        <a:t> </a:t>
                      </a:r>
                      <a:endParaRPr lang="en-US" sz="1400" b="1" dirty="0">
                        <a:effectLst/>
                        <a:latin typeface="+mn-lt"/>
                        <a:ea typeface="Calibri"/>
                        <a:cs typeface="Times New Roman"/>
                      </a:endParaRPr>
                    </a:p>
                    <a:p>
                      <a:pPr marL="31750" marR="0" eaLnBrk="0" hangingPunct="0">
                        <a:lnSpc>
                          <a:spcPct val="115000"/>
                        </a:lnSpc>
                        <a:spcBef>
                          <a:spcPts val="0"/>
                        </a:spcBef>
                        <a:spcAft>
                          <a:spcPts val="0"/>
                        </a:spcAft>
                      </a:pPr>
                      <a:r>
                        <a:rPr lang="en-US" sz="1400" b="1" spc="-10" dirty="0">
                          <a:effectLst/>
                          <a:latin typeface="+mn-lt"/>
                          <a:ea typeface="Calibri"/>
                          <a:cs typeface="Calibri"/>
                        </a:rPr>
                        <a:t>Requirements</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hangingPunct="0">
                        <a:lnSpc>
                          <a:spcPct val="115000"/>
                        </a:lnSpc>
                        <a:spcBef>
                          <a:spcPts val="40"/>
                        </a:spcBef>
                        <a:spcAft>
                          <a:spcPts val="0"/>
                        </a:spcAft>
                      </a:pPr>
                      <a:r>
                        <a:rPr lang="en-US" sz="1400" b="1" dirty="0">
                          <a:effectLst/>
                          <a:latin typeface="+mn-lt"/>
                          <a:ea typeface="Calibri"/>
                          <a:cs typeface="Calibri"/>
                        </a:rPr>
                        <a:t> </a:t>
                      </a:r>
                      <a:endParaRPr lang="en-US" sz="1400" b="1" dirty="0">
                        <a:effectLst/>
                        <a:latin typeface="+mn-lt"/>
                        <a:ea typeface="Calibri"/>
                        <a:cs typeface="Times New Roman"/>
                      </a:endParaRPr>
                    </a:p>
                    <a:p>
                      <a:pPr marL="0" marR="0" algn="ctr" eaLnBrk="0" hangingPunct="0">
                        <a:lnSpc>
                          <a:spcPct val="115000"/>
                        </a:lnSpc>
                        <a:spcBef>
                          <a:spcPts val="0"/>
                        </a:spcBef>
                        <a:spcAft>
                          <a:spcPts val="0"/>
                        </a:spcAft>
                      </a:pPr>
                      <a:r>
                        <a:rPr lang="en-US" sz="1400" b="1" spc="-10" dirty="0">
                          <a:effectLst/>
                          <a:latin typeface="+mn-lt"/>
                          <a:ea typeface="Calibri"/>
                          <a:cs typeface="Calibri"/>
                        </a:rPr>
                        <a:t>SLO </a:t>
                      </a:r>
                      <a:r>
                        <a:rPr lang="en-US" sz="1400" b="1" dirty="0">
                          <a:effectLst/>
                          <a:latin typeface="+mn-lt"/>
                          <a:ea typeface="Calibri"/>
                          <a:cs typeface="Calibri"/>
                        </a:rPr>
                        <a:t>1</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hangingPunct="0">
                        <a:lnSpc>
                          <a:spcPct val="115000"/>
                        </a:lnSpc>
                        <a:spcBef>
                          <a:spcPts val="40"/>
                        </a:spcBef>
                        <a:spcAft>
                          <a:spcPts val="0"/>
                        </a:spcAft>
                      </a:pPr>
                      <a:r>
                        <a:rPr lang="en-US" sz="1400" b="1">
                          <a:effectLst/>
                          <a:latin typeface="+mn-lt"/>
                          <a:ea typeface="Calibri"/>
                          <a:cs typeface="Calibri"/>
                        </a:rPr>
                        <a:t> </a:t>
                      </a:r>
                      <a:endParaRPr lang="en-US" sz="1400" b="1">
                        <a:effectLst/>
                        <a:latin typeface="+mn-lt"/>
                        <a:ea typeface="Calibri"/>
                        <a:cs typeface="Times New Roman"/>
                      </a:endParaRPr>
                    </a:p>
                    <a:p>
                      <a:pPr marL="1270" marR="0" algn="ctr" eaLnBrk="0" hangingPunct="0">
                        <a:lnSpc>
                          <a:spcPct val="115000"/>
                        </a:lnSpc>
                        <a:spcBef>
                          <a:spcPts val="0"/>
                        </a:spcBef>
                        <a:spcAft>
                          <a:spcPts val="0"/>
                        </a:spcAft>
                      </a:pPr>
                      <a:r>
                        <a:rPr lang="en-US" sz="1400" b="1" spc="-10">
                          <a:effectLst/>
                          <a:latin typeface="+mn-lt"/>
                          <a:ea typeface="Calibri"/>
                          <a:cs typeface="Calibri"/>
                        </a:rPr>
                        <a:t>SLO </a:t>
                      </a:r>
                      <a:r>
                        <a:rPr lang="en-US" sz="1400" b="1">
                          <a:effectLst/>
                          <a:latin typeface="+mn-lt"/>
                          <a:ea typeface="Calibri"/>
                          <a:cs typeface="Calibri"/>
                        </a:rPr>
                        <a:t>2</a:t>
                      </a:r>
                      <a:endParaRPr lang="en-US" sz="1400" b="1">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eaLnBrk="0" hangingPunct="0">
                        <a:lnSpc>
                          <a:spcPct val="115000"/>
                        </a:lnSpc>
                        <a:spcBef>
                          <a:spcPts val="40"/>
                        </a:spcBef>
                        <a:spcAft>
                          <a:spcPts val="0"/>
                        </a:spcAft>
                      </a:pPr>
                      <a:r>
                        <a:rPr lang="en-US" sz="1400" b="1" dirty="0">
                          <a:effectLst/>
                          <a:latin typeface="+mn-lt"/>
                          <a:ea typeface="Calibri"/>
                          <a:cs typeface="Calibri"/>
                        </a:rPr>
                        <a:t> </a:t>
                      </a:r>
                      <a:endParaRPr lang="en-US" sz="1400" b="1" dirty="0">
                        <a:effectLst/>
                        <a:latin typeface="+mn-lt"/>
                        <a:ea typeface="Calibri"/>
                        <a:cs typeface="Times New Roman"/>
                      </a:endParaRPr>
                    </a:p>
                    <a:p>
                      <a:pPr marL="0" marR="0" algn="ctr" eaLnBrk="0" hangingPunct="0">
                        <a:lnSpc>
                          <a:spcPct val="115000"/>
                        </a:lnSpc>
                        <a:spcBef>
                          <a:spcPts val="0"/>
                        </a:spcBef>
                        <a:spcAft>
                          <a:spcPts val="0"/>
                        </a:spcAft>
                      </a:pPr>
                      <a:r>
                        <a:rPr lang="en-US" sz="1400" b="1" spc="-10" dirty="0">
                          <a:effectLst/>
                          <a:latin typeface="+mn-lt"/>
                          <a:ea typeface="Calibri"/>
                          <a:cs typeface="Calibri"/>
                        </a:rPr>
                        <a:t>SLO</a:t>
                      </a:r>
                      <a:r>
                        <a:rPr lang="en-US" sz="1400" b="1" spc="-15" dirty="0">
                          <a:effectLst/>
                          <a:latin typeface="+mn-lt"/>
                          <a:ea typeface="Calibri"/>
                          <a:cs typeface="Calibri"/>
                        </a:rPr>
                        <a:t> </a:t>
                      </a:r>
                      <a:r>
                        <a:rPr lang="en-US" sz="1400" b="1" dirty="0">
                          <a:effectLst/>
                          <a:latin typeface="+mn-lt"/>
                          <a:ea typeface="Calibri"/>
                          <a:cs typeface="Calibri"/>
                        </a:rPr>
                        <a:t>3</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872">
                <a:tc>
                  <a:txBody>
                    <a:bodyPr/>
                    <a:lstStyle/>
                    <a:p>
                      <a:pPr marL="31750" marR="0" eaLnBrk="0" hangingPunct="0">
                        <a:lnSpc>
                          <a:spcPct val="115000"/>
                        </a:lnSpc>
                        <a:spcBef>
                          <a:spcPts val="135"/>
                        </a:spcBef>
                        <a:spcAft>
                          <a:spcPts val="0"/>
                        </a:spcAft>
                      </a:pPr>
                      <a:r>
                        <a:rPr lang="en-US" sz="1400" b="1" spc="-5" dirty="0">
                          <a:effectLst/>
                          <a:latin typeface="+mn-lt"/>
                          <a:ea typeface="Calibri"/>
                          <a:cs typeface="Calibri"/>
                        </a:rPr>
                        <a:t>CRS</a:t>
                      </a:r>
                      <a:r>
                        <a:rPr lang="en-US" sz="1400" b="1" spc="-15" dirty="0">
                          <a:effectLst/>
                          <a:latin typeface="+mn-lt"/>
                          <a:ea typeface="Calibri"/>
                          <a:cs typeface="Calibri"/>
                        </a:rPr>
                        <a:t> </a:t>
                      </a:r>
                      <a:r>
                        <a:rPr lang="en-US" sz="1400" b="1" spc="-5" dirty="0">
                          <a:effectLst/>
                          <a:latin typeface="+mn-lt"/>
                          <a:ea typeface="Calibri"/>
                          <a:cs typeface="Calibri"/>
                        </a:rPr>
                        <a:t>301</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eaLnBrk="0" hangingPunct="0">
                        <a:lnSpc>
                          <a:spcPct val="115000"/>
                        </a:lnSpc>
                        <a:spcBef>
                          <a:spcPts val="220"/>
                        </a:spcBef>
                        <a:spcAft>
                          <a:spcPts val="0"/>
                        </a:spcAft>
                      </a:pPr>
                      <a:r>
                        <a:rPr lang="en-US" sz="1400" spc="-5" dirty="0">
                          <a:effectLst/>
                          <a:latin typeface="+mn-lt"/>
                          <a:ea typeface="Calibri"/>
                          <a:cs typeface="Calibri"/>
                        </a:rPr>
                        <a:t>Know</a:t>
                      </a:r>
                      <a:endParaRPr lang="en-US" sz="1400"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eaLnBrk="0" hangingPunct="0">
                        <a:lnSpc>
                          <a:spcPct val="115000"/>
                        </a:lnSpc>
                        <a:spcBef>
                          <a:spcPts val="220"/>
                        </a:spcBef>
                        <a:spcAft>
                          <a:spcPts val="0"/>
                        </a:spcAft>
                      </a:pPr>
                      <a:r>
                        <a:rPr lang="en-US" sz="1400" spc="-5">
                          <a:effectLst/>
                          <a:latin typeface="+mn-lt"/>
                          <a:ea typeface="Calibri"/>
                          <a:cs typeface="Calibri"/>
                        </a:rPr>
                        <a:t>Know</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635" algn="ctr" eaLnBrk="0" hangingPunct="0">
                        <a:lnSpc>
                          <a:spcPct val="115000"/>
                        </a:lnSpc>
                        <a:spcBef>
                          <a:spcPts val="220"/>
                        </a:spcBef>
                        <a:spcAft>
                          <a:spcPts val="0"/>
                        </a:spcAft>
                      </a:pPr>
                      <a:r>
                        <a:rPr lang="en-US" sz="1400" spc="-5">
                          <a:effectLst/>
                          <a:latin typeface="+mn-lt"/>
                          <a:ea typeface="Calibri"/>
                          <a:cs typeface="Calibri"/>
                        </a:rPr>
                        <a:t>Know</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261">
                <a:tc>
                  <a:txBody>
                    <a:bodyPr/>
                    <a:lstStyle/>
                    <a:p>
                      <a:pPr marL="31750" marR="0" eaLnBrk="0" hangingPunct="0">
                        <a:lnSpc>
                          <a:spcPct val="115000"/>
                        </a:lnSpc>
                        <a:spcBef>
                          <a:spcPts val="135"/>
                        </a:spcBef>
                        <a:spcAft>
                          <a:spcPts val="0"/>
                        </a:spcAft>
                      </a:pPr>
                      <a:r>
                        <a:rPr lang="en-US" sz="1400" b="1" spc="-5" dirty="0">
                          <a:effectLst/>
                          <a:latin typeface="+mn-lt"/>
                          <a:ea typeface="Calibri"/>
                          <a:cs typeface="Calibri"/>
                        </a:rPr>
                        <a:t>CRS</a:t>
                      </a:r>
                      <a:r>
                        <a:rPr lang="en-US" sz="1400" b="1" spc="-15" dirty="0">
                          <a:effectLst/>
                          <a:latin typeface="+mn-lt"/>
                          <a:ea typeface="Calibri"/>
                          <a:cs typeface="Calibri"/>
                        </a:rPr>
                        <a:t> </a:t>
                      </a:r>
                      <a:r>
                        <a:rPr lang="en-US" sz="1400" b="1" spc="-5" dirty="0">
                          <a:effectLst/>
                          <a:latin typeface="+mn-lt"/>
                          <a:ea typeface="Calibri"/>
                          <a:cs typeface="Calibri"/>
                        </a:rPr>
                        <a:t>302</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eaLnBrk="0" hangingPunct="0">
                        <a:lnSpc>
                          <a:spcPct val="115000"/>
                        </a:lnSpc>
                        <a:spcBef>
                          <a:spcPts val="220"/>
                        </a:spcBef>
                        <a:spcAft>
                          <a:spcPts val="0"/>
                        </a:spcAft>
                      </a:pPr>
                      <a:r>
                        <a:rPr lang="en-US" sz="1400" spc="-10">
                          <a:effectLst/>
                          <a:latin typeface="+mn-lt"/>
                          <a:ea typeface="Calibri"/>
                          <a:cs typeface="Calibri"/>
                        </a:rPr>
                        <a:t>Apply</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mn-lt"/>
                          <a:ea typeface="Calibri"/>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eaLnBrk="0" hangingPunct="0">
                        <a:lnSpc>
                          <a:spcPct val="115000"/>
                        </a:lnSpc>
                        <a:spcBef>
                          <a:spcPts val="220"/>
                        </a:spcBef>
                        <a:spcAft>
                          <a:spcPts val="0"/>
                        </a:spcAft>
                      </a:pPr>
                      <a:r>
                        <a:rPr lang="en-US" sz="1400" spc="-10">
                          <a:effectLst/>
                          <a:latin typeface="+mn-lt"/>
                          <a:ea typeface="Calibri"/>
                          <a:cs typeface="Calibri"/>
                        </a:rPr>
                        <a:t>Apply</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261">
                <a:tc>
                  <a:txBody>
                    <a:bodyPr/>
                    <a:lstStyle/>
                    <a:p>
                      <a:pPr marL="31750" marR="0" eaLnBrk="0" hangingPunct="0">
                        <a:lnSpc>
                          <a:spcPct val="115000"/>
                        </a:lnSpc>
                        <a:spcBef>
                          <a:spcPts val="135"/>
                        </a:spcBef>
                        <a:spcAft>
                          <a:spcPts val="0"/>
                        </a:spcAft>
                      </a:pPr>
                      <a:r>
                        <a:rPr lang="en-US" sz="1400" b="1" spc="-5" dirty="0">
                          <a:effectLst/>
                          <a:latin typeface="+mn-lt"/>
                          <a:ea typeface="Calibri"/>
                          <a:cs typeface="Calibri"/>
                        </a:rPr>
                        <a:t>CRS</a:t>
                      </a:r>
                      <a:r>
                        <a:rPr lang="en-US" sz="1400" b="1" spc="-15" dirty="0">
                          <a:effectLst/>
                          <a:latin typeface="+mn-lt"/>
                          <a:ea typeface="Calibri"/>
                          <a:cs typeface="Calibri"/>
                        </a:rPr>
                        <a:t> </a:t>
                      </a:r>
                      <a:r>
                        <a:rPr lang="en-US" sz="1400" b="1" spc="-5" dirty="0">
                          <a:effectLst/>
                          <a:latin typeface="+mn-lt"/>
                          <a:ea typeface="Calibri"/>
                          <a:cs typeface="Calibri"/>
                        </a:rPr>
                        <a:t>430</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mn-lt"/>
                          <a:ea typeface="Calibri"/>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marR="0" algn="ctr" eaLnBrk="0" hangingPunct="0">
                        <a:lnSpc>
                          <a:spcPct val="115000"/>
                        </a:lnSpc>
                        <a:spcBef>
                          <a:spcPts val="245"/>
                        </a:spcBef>
                        <a:spcAft>
                          <a:spcPts val="0"/>
                        </a:spcAft>
                      </a:pPr>
                      <a:r>
                        <a:rPr lang="en-US" sz="1400" spc="-10">
                          <a:effectLst/>
                          <a:latin typeface="+mn-lt"/>
                          <a:ea typeface="Calibri"/>
                          <a:cs typeface="Calibri"/>
                        </a:rPr>
                        <a:t>Apply</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 marR="0" algn="ctr" eaLnBrk="0" hangingPunct="0">
                        <a:lnSpc>
                          <a:spcPct val="115000"/>
                        </a:lnSpc>
                        <a:spcBef>
                          <a:spcPts val="245"/>
                        </a:spcBef>
                        <a:spcAft>
                          <a:spcPts val="0"/>
                        </a:spcAft>
                      </a:pPr>
                      <a:r>
                        <a:rPr lang="en-US" sz="1400" spc="-5">
                          <a:effectLst/>
                          <a:latin typeface="+mn-lt"/>
                          <a:ea typeface="Calibri"/>
                          <a:cs typeface="Calibri"/>
                        </a:rPr>
                        <a:t>Apply</a:t>
                      </a:r>
                      <a:endParaRPr lang="en-US" sz="140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261">
                <a:tc>
                  <a:txBody>
                    <a:bodyPr/>
                    <a:lstStyle/>
                    <a:p>
                      <a:pPr marL="31750" marR="0" eaLnBrk="0" hangingPunct="0">
                        <a:lnSpc>
                          <a:spcPct val="115000"/>
                        </a:lnSpc>
                        <a:spcBef>
                          <a:spcPts val="135"/>
                        </a:spcBef>
                        <a:spcAft>
                          <a:spcPts val="0"/>
                        </a:spcAft>
                      </a:pPr>
                      <a:r>
                        <a:rPr lang="en-US" sz="1400" b="1" spc="-5" dirty="0">
                          <a:effectLst/>
                          <a:latin typeface="+mn-lt"/>
                          <a:ea typeface="Calibri"/>
                          <a:cs typeface="Calibri"/>
                        </a:rPr>
                        <a:t>CRS</a:t>
                      </a:r>
                      <a:r>
                        <a:rPr lang="en-US" sz="1400" b="1" spc="-15" dirty="0">
                          <a:effectLst/>
                          <a:latin typeface="+mn-lt"/>
                          <a:ea typeface="Calibri"/>
                          <a:cs typeface="Calibri"/>
                        </a:rPr>
                        <a:t> </a:t>
                      </a:r>
                      <a:r>
                        <a:rPr lang="en-US" sz="1400" b="1" spc="-5" dirty="0">
                          <a:effectLst/>
                          <a:latin typeface="+mn-lt"/>
                          <a:ea typeface="Calibri"/>
                          <a:cs typeface="Calibri"/>
                        </a:rPr>
                        <a:t>480</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0" eaLnBrk="0" hangingPunct="0">
                        <a:lnSpc>
                          <a:spcPct val="115000"/>
                        </a:lnSpc>
                        <a:spcBef>
                          <a:spcPts val="315"/>
                        </a:spcBef>
                        <a:spcAft>
                          <a:spcPts val="0"/>
                        </a:spcAft>
                      </a:pPr>
                      <a:r>
                        <a:rPr lang="en-US" sz="1400" spc="-10" dirty="0">
                          <a:effectLst/>
                          <a:latin typeface="+mn-lt"/>
                          <a:ea typeface="Calibri"/>
                          <a:cs typeface="Calibri"/>
                        </a:rPr>
                        <a:t>Create</a:t>
                      </a:r>
                      <a:r>
                        <a:rPr lang="en-US" sz="1400" dirty="0">
                          <a:effectLst/>
                          <a:latin typeface="+mn-lt"/>
                          <a:ea typeface="Calibri"/>
                          <a:cs typeface="Calibri"/>
                        </a:rPr>
                        <a:t> &amp; </a:t>
                      </a:r>
                      <a:r>
                        <a:rPr lang="en-US" sz="1400" spc="-10" dirty="0">
                          <a:effectLst/>
                          <a:latin typeface="+mn-lt"/>
                          <a:ea typeface="Calibri"/>
                          <a:cs typeface="Calibri"/>
                        </a:rPr>
                        <a:t>Evaluate</a:t>
                      </a:r>
                      <a:endParaRPr lang="en-US" sz="1400"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marR="0" algn="ctr" eaLnBrk="0" hangingPunct="0">
                        <a:lnSpc>
                          <a:spcPct val="115000"/>
                        </a:lnSpc>
                        <a:spcBef>
                          <a:spcPts val="315"/>
                        </a:spcBef>
                        <a:spcAft>
                          <a:spcPts val="0"/>
                        </a:spcAft>
                      </a:pPr>
                      <a:r>
                        <a:rPr lang="en-US" sz="1400" spc="-10" dirty="0">
                          <a:effectLst/>
                          <a:latin typeface="+mn-lt"/>
                          <a:ea typeface="Calibri"/>
                          <a:cs typeface="Calibri"/>
                        </a:rPr>
                        <a:t>Create</a:t>
                      </a:r>
                      <a:endParaRPr lang="en-US" sz="1400"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mn-lt"/>
                          <a:ea typeface="Calibri"/>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1261">
                <a:tc>
                  <a:txBody>
                    <a:bodyPr/>
                    <a:lstStyle/>
                    <a:p>
                      <a:pPr marL="31750" marR="0" eaLnBrk="0" hangingPunct="0">
                        <a:lnSpc>
                          <a:spcPct val="115000"/>
                        </a:lnSpc>
                        <a:spcBef>
                          <a:spcPts val="135"/>
                        </a:spcBef>
                        <a:spcAft>
                          <a:spcPts val="0"/>
                        </a:spcAft>
                      </a:pPr>
                      <a:r>
                        <a:rPr lang="en-US" sz="1400" b="1" spc="-5" dirty="0">
                          <a:effectLst/>
                          <a:latin typeface="+mn-lt"/>
                          <a:ea typeface="Calibri"/>
                          <a:cs typeface="Calibri"/>
                        </a:rPr>
                        <a:t>CRS</a:t>
                      </a:r>
                      <a:r>
                        <a:rPr lang="en-US" sz="1400" b="1" spc="-15" dirty="0">
                          <a:effectLst/>
                          <a:latin typeface="+mn-lt"/>
                          <a:ea typeface="Calibri"/>
                          <a:cs typeface="Calibri"/>
                        </a:rPr>
                        <a:t> </a:t>
                      </a:r>
                      <a:r>
                        <a:rPr lang="en-US" sz="1400" b="1" spc="-5" dirty="0">
                          <a:effectLst/>
                          <a:latin typeface="+mn-lt"/>
                          <a:ea typeface="Calibri"/>
                          <a:cs typeface="Calibri"/>
                        </a:rPr>
                        <a:t>490</a:t>
                      </a:r>
                      <a:endParaRPr lang="en-US" sz="1400" b="1"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a:effectLst/>
                          <a:latin typeface="+mn-lt"/>
                          <a:ea typeface="Calibri"/>
                          <a:cs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1595" marR="0" eaLnBrk="0" hangingPunct="0">
                        <a:lnSpc>
                          <a:spcPct val="115000"/>
                        </a:lnSpc>
                        <a:spcBef>
                          <a:spcPts val="215"/>
                        </a:spcBef>
                        <a:spcAft>
                          <a:spcPts val="0"/>
                        </a:spcAft>
                      </a:pPr>
                      <a:r>
                        <a:rPr lang="en-US" sz="1400" spc="-10" dirty="0">
                          <a:effectLst/>
                          <a:latin typeface="+mn-lt"/>
                          <a:ea typeface="Calibri"/>
                          <a:cs typeface="Calibri"/>
                        </a:rPr>
                        <a:t>Create</a:t>
                      </a:r>
                      <a:r>
                        <a:rPr lang="en-US" sz="1400" spc="5" dirty="0">
                          <a:effectLst/>
                          <a:latin typeface="+mn-lt"/>
                          <a:ea typeface="Calibri"/>
                          <a:cs typeface="Calibri"/>
                        </a:rPr>
                        <a:t> </a:t>
                      </a:r>
                      <a:r>
                        <a:rPr lang="en-US" sz="1400" dirty="0">
                          <a:effectLst/>
                          <a:latin typeface="+mn-lt"/>
                          <a:ea typeface="Calibri"/>
                          <a:cs typeface="Calibri"/>
                        </a:rPr>
                        <a:t>&amp;</a:t>
                      </a:r>
                      <a:r>
                        <a:rPr lang="en-US" sz="1400" spc="-5" dirty="0">
                          <a:effectLst/>
                          <a:latin typeface="+mn-lt"/>
                          <a:ea typeface="Calibri"/>
                          <a:cs typeface="Calibri"/>
                        </a:rPr>
                        <a:t> </a:t>
                      </a:r>
                      <a:r>
                        <a:rPr lang="en-US" sz="1400" spc="-10" dirty="0">
                          <a:effectLst/>
                          <a:latin typeface="+mn-lt"/>
                          <a:ea typeface="Calibri"/>
                          <a:cs typeface="Calibri"/>
                        </a:rPr>
                        <a:t>Evaluate</a:t>
                      </a:r>
                      <a:endParaRPr lang="en-US" sz="1400"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0960" marR="0" eaLnBrk="0" hangingPunct="0">
                        <a:lnSpc>
                          <a:spcPct val="115000"/>
                        </a:lnSpc>
                        <a:spcBef>
                          <a:spcPts val="215"/>
                        </a:spcBef>
                        <a:spcAft>
                          <a:spcPts val="0"/>
                        </a:spcAft>
                      </a:pPr>
                      <a:r>
                        <a:rPr lang="en-US" sz="1400" spc="-10" dirty="0">
                          <a:effectLst/>
                          <a:latin typeface="+mn-lt"/>
                          <a:ea typeface="Calibri"/>
                          <a:cs typeface="Calibri"/>
                        </a:rPr>
                        <a:t>Create</a:t>
                      </a:r>
                      <a:r>
                        <a:rPr lang="en-US" sz="1400" dirty="0">
                          <a:effectLst/>
                          <a:latin typeface="+mn-lt"/>
                          <a:ea typeface="Calibri"/>
                          <a:cs typeface="Calibri"/>
                        </a:rPr>
                        <a:t> &amp; </a:t>
                      </a:r>
                      <a:r>
                        <a:rPr lang="en-US" sz="1400" spc="-10" dirty="0">
                          <a:effectLst/>
                          <a:latin typeface="+mn-lt"/>
                          <a:ea typeface="Calibri"/>
                          <a:cs typeface="Calibri"/>
                        </a:rPr>
                        <a:t>Evaluate</a:t>
                      </a:r>
                      <a:endParaRPr lang="en-US" sz="1400" dirty="0">
                        <a:effectLst/>
                        <a:latin typeface="+mn-lt"/>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1"/>
          <p:cNvSpPr>
            <a:spLocks noChangeArrowheads="1"/>
          </p:cNvSpPr>
          <p:nvPr/>
        </p:nvSpPr>
        <p:spPr bwMode="auto">
          <a:xfrm>
            <a:off x="609600" y="1551801"/>
            <a:ext cx="739163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kumimoji="0" lang="en-US" altLang="en-US" sz="12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Curriculum Map </a:t>
            </a:r>
            <a:r>
              <a:rPr lang="en-US" altLang="en-US" sz="1200" dirty="0">
                <a:latin typeface="Calibri" pitchFamily="34" charset="0"/>
                <a:ea typeface="Calibri" pitchFamily="34" charset="0"/>
                <a:cs typeface="Calibri" pitchFamily="34" charset="0"/>
              </a:rPr>
              <a:t>Excerpt: https://manoa.hawaii.edu/assessment/workshops/pdf/curriculum_maps_adv2011-03.pdf</a:t>
            </a: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458299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Analysis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*Do students get adequate practice of each learning outcome to achieve it? </a:t>
            </a:r>
          </a:p>
          <a:p>
            <a:pPr marL="0" indent="0">
              <a:buNone/>
            </a:pPr>
            <a:r>
              <a:rPr lang="en-US" dirty="0" smtClean="0"/>
              <a:t>*Are learning outcomes addressed in order that allows students to progress from notice to greater level of expertise?</a:t>
            </a:r>
          </a:p>
          <a:p>
            <a:pPr marL="0" indent="0">
              <a:buNone/>
            </a:pPr>
            <a:r>
              <a:rPr lang="en-US" dirty="0" smtClean="0"/>
              <a:t>*Do all required courses contribute to one or more program learning outcomes?  </a:t>
            </a:r>
          </a:p>
          <a:p>
            <a:pPr marL="0" indent="0">
              <a:buNone/>
            </a:pPr>
            <a:endParaRPr lang="en-US" dirty="0"/>
          </a:p>
          <a:p>
            <a:pPr marL="0" indent="0">
              <a:buNone/>
            </a:pPr>
            <a:r>
              <a:rPr lang="en-US" dirty="0" smtClean="0">
                <a:solidFill>
                  <a:srgbClr val="376092"/>
                </a:solidFill>
              </a:rPr>
              <a:t>Analysis exercises</a:t>
            </a:r>
            <a:endParaRPr lang="en-US" dirty="0">
              <a:solidFill>
                <a:srgbClr val="376092"/>
              </a:solidFill>
            </a:endParaRPr>
          </a:p>
        </p:txBody>
      </p:sp>
    </p:spTree>
    <p:extLst>
      <p:ext uri="{BB962C8B-B14F-4D97-AF65-F5344CB8AC3E}">
        <p14:creationId xmlns:p14="http://schemas.microsoft.com/office/powerpoint/2010/main" val="4270056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28332967"/>
              </p:ext>
            </p:extLst>
          </p:nvPr>
        </p:nvGraphicFramePr>
        <p:xfrm>
          <a:off x="457200" y="1524002"/>
          <a:ext cx="8229603" cy="4313574"/>
        </p:xfrm>
        <a:graphic>
          <a:graphicData uri="http://schemas.openxmlformats.org/drawingml/2006/table">
            <a:tbl>
              <a:tblPr firstRow="1" firstCol="1" bandRow="1"/>
              <a:tblGrid>
                <a:gridCol w="945931"/>
                <a:gridCol w="910459"/>
                <a:gridCol w="910459"/>
                <a:gridCol w="910459"/>
                <a:gridCol w="910459"/>
                <a:gridCol w="910459"/>
                <a:gridCol w="910459"/>
                <a:gridCol w="910459"/>
                <a:gridCol w="910459"/>
              </a:tblGrid>
              <a:tr h="588215">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Content SLO 1</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Content SLO 2</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Content SLO 3</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Critical Thinking SLO 1</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Critical Thinking SLO 2</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Communi- cation SLO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Integrity/ Values SLO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Project Management SLO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Introductory Course</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Methods Course</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Course 1</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Course 2</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Course 3</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Course 4</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I</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Internship</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8215">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Required Research Course</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D</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143">
                <a:tc>
                  <a:txBody>
                    <a:bodyPr/>
                    <a:lstStyle/>
                    <a:p>
                      <a:pPr marL="0" marR="0">
                        <a:lnSpc>
                          <a:spcPct val="115000"/>
                        </a:lnSpc>
                        <a:spcBef>
                          <a:spcPts val="0"/>
                        </a:spcBef>
                        <a:spcAft>
                          <a:spcPts val="0"/>
                        </a:spcAft>
                      </a:pPr>
                      <a:r>
                        <a:rPr lang="en-US" sz="1000" b="1">
                          <a:solidFill>
                            <a:srgbClr val="000000"/>
                          </a:solidFill>
                          <a:effectLst/>
                          <a:latin typeface="Cambria"/>
                          <a:ea typeface="Times New Roman"/>
                          <a:cs typeface="Times New Roman"/>
                        </a:rPr>
                        <a:t>Capstone Course</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A</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solidFill>
                            <a:srgbClr val="000000"/>
                          </a:solidFill>
                          <a:effectLst/>
                          <a:latin typeface="Cambria"/>
                          <a:ea typeface="Times New Roman"/>
                          <a:cs typeface="Times New Roman"/>
                        </a:rPr>
                        <a:t> </a:t>
                      </a:r>
                      <a:endParaRPr lang="en-US" sz="100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solidFill>
                            <a:srgbClr val="000000"/>
                          </a:solidFill>
                          <a:effectLst/>
                          <a:latin typeface="Cambria"/>
                          <a:ea typeface="Times New Roman"/>
                          <a:cs typeface="Times New Roman"/>
                        </a:rPr>
                        <a:t>A</a:t>
                      </a:r>
                      <a:endParaRPr lang="en-US" sz="1000" dirty="0">
                        <a:effectLst/>
                        <a:latin typeface="Calibri"/>
                        <a:ea typeface="Calibri"/>
                        <a:cs typeface="Times New Roman"/>
                      </a:endParaRPr>
                    </a:p>
                  </a:txBody>
                  <a:tcPr marL="63850" marR="638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04800" y="381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Adapted from University of West Florida, http://uwf.edu/offices/cutla/supporting-pages/curriculum-maps-guidelines/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94058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458276753"/>
              </p:ext>
            </p:extLst>
          </p:nvPr>
        </p:nvGraphicFramePr>
        <p:xfrm>
          <a:off x="1223112" y="533404"/>
          <a:ext cx="7235088" cy="5601349"/>
        </p:xfrm>
        <a:graphic>
          <a:graphicData uri="http://schemas.openxmlformats.org/drawingml/2006/table">
            <a:tbl>
              <a:tblPr firstRow="1" firstCol="1" bandRow="1"/>
              <a:tblGrid>
                <a:gridCol w="1278533"/>
                <a:gridCol w="970517"/>
                <a:gridCol w="847191"/>
                <a:gridCol w="828723"/>
                <a:gridCol w="801913"/>
                <a:gridCol w="851957"/>
                <a:gridCol w="825744"/>
                <a:gridCol w="830510"/>
              </a:tblGrid>
              <a:tr h="1361319">
                <a:tc>
                  <a:txBody>
                    <a:bodyPr/>
                    <a:lstStyle/>
                    <a:p>
                      <a:pPr marL="0" marR="0">
                        <a:lnSpc>
                          <a:spcPct val="115000"/>
                        </a:lnSpc>
                        <a:spcBef>
                          <a:spcPts val="0"/>
                        </a:spcBef>
                        <a:spcAft>
                          <a:spcPts val="0"/>
                        </a:spcAft>
                      </a:pPr>
                      <a:r>
                        <a:rPr lang="en-US" sz="700" b="1">
                          <a:effectLst/>
                          <a:latin typeface="Tahoma"/>
                          <a:ea typeface="Calibri"/>
                          <a:cs typeface="Times New Roman"/>
                        </a:rPr>
                        <a:t>Required Courses and Experiences</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Written communication appropriate to the field of psychology, including proper documentation of references and citations in APA Style</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Ability to explain and analyze the biological bases of behavior and development</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Distinguish between major statistical tests and be able to choose appropriate tests for specific data sets</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Evaluate real world examples in terms of course content and knowledge, applying critical thinking skills</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Select methodology appropriate to a particular research question</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Develop an original research question that builds on an existing body of knowledge</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700">
                          <a:effectLst/>
                          <a:latin typeface="Tahoma"/>
                          <a:ea typeface="Calibri"/>
                          <a:cs typeface="Times New Roman"/>
                        </a:rPr>
                        <a:t>Ability to explain and apply the ethical principles of psychology as established by the APA</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76">
                <a:tc>
                  <a:txBody>
                    <a:bodyPr/>
                    <a:lstStyle/>
                    <a:p>
                      <a:pPr marL="0" marR="0">
                        <a:lnSpc>
                          <a:spcPct val="115000"/>
                        </a:lnSpc>
                        <a:spcBef>
                          <a:spcPts val="0"/>
                        </a:spcBef>
                        <a:spcAft>
                          <a:spcPts val="0"/>
                        </a:spcAft>
                      </a:pPr>
                      <a:r>
                        <a:rPr lang="en-US" sz="700">
                          <a:effectLst/>
                          <a:latin typeface="Tahoma"/>
                          <a:ea typeface="Calibri"/>
                          <a:cs typeface="Times New Roman"/>
                        </a:rPr>
                        <a:t>Psychology 101</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solidFill>
                            <a:srgbClr val="BFBFBF"/>
                          </a:solidFill>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76">
                <a:tc>
                  <a:txBody>
                    <a:bodyPr/>
                    <a:lstStyle/>
                    <a:p>
                      <a:pPr marL="0" marR="0">
                        <a:lnSpc>
                          <a:spcPct val="115000"/>
                        </a:lnSpc>
                        <a:spcBef>
                          <a:spcPts val="0"/>
                        </a:spcBef>
                        <a:spcAft>
                          <a:spcPts val="0"/>
                        </a:spcAft>
                      </a:pPr>
                      <a:r>
                        <a:rPr lang="en-US" sz="700">
                          <a:effectLst/>
                          <a:latin typeface="Tahoma"/>
                          <a:ea typeface="Calibri"/>
                          <a:cs typeface="Times New Roman"/>
                        </a:rPr>
                        <a:t>Psychology 102 </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 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 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997">
                <a:tc>
                  <a:txBody>
                    <a:bodyPr/>
                    <a:lstStyle/>
                    <a:p>
                      <a:pPr marL="0" marR="0">
                        <a:lnSpc>
                          <a:spcPct val="115000"/>
                        </a:lnSpc>
                        <a:spcBef>
                          <a:spcPts val="0"/>
                        </a:spcBef>
                        <a:spcAft>
                          <a:spcPts val="0"/>
                        </a:spcAft>
                      </a:pPr>
                      <a:r>
                        <a:rPr lang="en-US" sz="700">
                          <a:effectLst/>
                          <a:latin typeface="Tahoma"/>
                          <a:ea typeface="Calibri"/>
                          <a:cs typeface="Times New Roman"/>
                        </a:rPr>
                        <a:t>Psychology 201</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15">
                <a:tc>
                  <a:txBody>
                    <a:bodyPr/>
                    <a:lstStyle/>
                    <a:p>
                      <a:pPr marL="0" marR="0">
                        <a:lnSpc>
                          <a:spcPct val="115000"/>
                        </a:lnSpc>
                        <a:spcBef>
                          <a:spcPts val="0"/>
                        </a:spcBef>
                        <a:spcAft>
                          <a:spcPts val="0"/>
                        </a:spcAft>
                      </a:pPr>
                      <a:r>
                        <a:rPr lang="en-US" sz="700">
                          <a:effectLst/>
                          <a:latin typeface="Tahoma"/>
                          <a:ea typeface="Calibri"/>
                          <a:cs typeface="Times New Roman"/>
                        </a:rPr>
                        <a:t>Psychology 220</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997">
                <a:tc>
                  <a:txBody>
                    <a:bodyPr/>
                    <a:lstStyle/>
                    <a:p>
                      <a:pPr marL="0" marR="0">
                        <a:lnSpc>
                          <a:spcPct val="115000"/>
                        </a:lnSpc>
                        <a:spcBef>
                          <a:spcPts val="0"/>
                        </a:spcBef>
                        <a:spcAft>
                          <a:spcPts val="0"/>
                        </a:spcAft>
                      </a:pPr>
                      <a:r>
                        <a:rPr lang="en-US" sz="700">
                          <a:effectLst/>
                          <a:latin typeface="Tahoma"/>
                          <a:ea typeface="Calibri"/>
                          <a:cs typeface="Times New Roman"/>
                        </a:rPr>
                        <a:t>Psychology 250</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15">
                <a:tc>
                  <a:txBody>
                    <a:bodyPr/>
                    <a:lstStyle/>
                    <a:p>
                      <a:pPr marL="0" marR="0">
                        <a:lnSpc>
                          <a:spcPct val="115000"/>
                        </a:lnSpc>
                        <a:spcBef>
                          <a:spcPts val="0"/>
                        </a:spcBef>
                        <a:spcAft>
                          <a:spcPts val="0"/>
                        </a:spcAft>
                      </a:pPr>
                      <a:r>
                        <a:rPr lang="en-US" sz="700">
                          <a:effectLst/>
                          <a:latin typeface="Tahoma"/>
                          <a:ea typeface="Calibri"/>
                          <a:cs typeface="Times New Roman"/>
                        </a:rPr>
                        <a:t>Psychology 301</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 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15">
                <a:tc>
                  <a:txBody>
                    <a:bodyPr/>
                    <a:lstStyle/>
                    <a:p>
                      <a:pPr marL="0" marR="0">
                        <a:lnSpc>
                          <a:spcPct val="115000"/>
                        </a:lnSpc>
                        <a:spcBef>
                          <a:spcPts val="0"/>
                        </a:spcBef>
                        <a:spcAft>
                          <a:spcPts val="0"/>
                        </a:spcAft>
                      </a:pPr>
                      <a:r>
                        <a:rPr lang="en-US" sz="700">
                          <a:effectLst/>
                          <a:latin typeface="Tahoma"/>
                          <a:ea typeface="Calibri"/>
                          <a:cs typeface="Times New Roman"/>
                        </a:rPr>
                        <a:t>Psychology 302</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997">
                <a:tc>
                  <a:txBody>
                    <a:bodyPr/>
                    <a:lstStyle/>
                    <a:p>
                      <a:pPr marL="0" marR="0">
                        <a:lnSpc>
                          <a:spcPct val="115000"/>
                        </a:lnSpc>
                        <a:spcBef>
                          <a:spcPts val="0"/>
                        </a:spcBef>
                        <a:spcAft>
                          <a:spcPts val="0"/>
                        </a:spcAft>
                      </a:pPr>
                      <a:r>
                        <a:rPr lang="en-US" sz="700">
                          <a:effectLst/>
                          <a:latin typeface="Tahoma"/>
                          <a:ea typeface="Calibri"/>
                          <a:cs typeface="Times New Roman"/>
                        </a:rPr>
                        <a:t>Psychology 303</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15">
                <a:tc>
                  <a:txBody>
                    <a:bodyPr/>
                    <a:lstStyle/>
                    <a:p>
                      <a:pPr marL="0" marR="0">
                        <a:lnSpc>
                          <a:spcPct val="115000"/>
                        </a:lnSpc>
                        <a:spcBef>
                          <a:spcPts val="0"/>
                        </a:spcBef>
                        <a:spcAft>
                          <a:spcPts val="0"/>
                        </a:spcAft>
                      </a:pPr>
                      <a:r>
                        <a:rPr lang="en-US" sz="700">
                          <a:effectLst/>
                          <a:latin typeface="Tahoma"/>
                          <a:ea typeface="Calibri"/>
                          <a:cs typeface="Times New Roman"/>
                        </a:rPr>
                        <a:t>Psychology 401</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I</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997">
                <a:tc>
                  <a:txBody>
                    <a:bodyPr/>
                    <a:lstStyle/>
                    <a:p>
                      <a:pPr marL="0" marR="0">
                        <a:lnSpc>
                          <a:spcPct val="115000"/>
                        </a:lnSpc>
                        <a:spcBef>
                          <a:spcPts val="0"/>
                        </a:spcBef>
                        <a:spcAft>
                          <a:spcPts val="0"/>
                        </a:spcAft>
                      </a:pPr>
                      <a:r>
                        <a:rPr lang="en-US" sz="700">
                          <a:effectLst/>
                          <a:latin typeface="Tahoma"/>
                          <a:ea typeface="Calibri"/>
                          <a:cs typeface="Times New Roman"/>
                        </a:rPr>
                        <a:t>Psychology 402</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 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15">
                <a:tc>
                  <a:txBody>
                    <a:bodyPr/>
                    <a:lstStyle/>
                    <a:p>
                      <a:pPr marL="0" marR="0">
                        <a:lnSpc>
                          <a:spcPct val="115000"/>
                        </a:lnSpc>
                        <a:spcBef>
                          <a:spcPts val="0"/>
                        </a:spcBef>
                        <a:spcAft>
                          <a:spcPts val="0"/>
                        </a:spcAft>
                      </a:pPr>
                      <a:r>
                        <a:rPr lang="en-US" sz="700">
                          <a:effectLst/>
                          <a:latin typeface="Tahoma"/>
                          <a:ea typeface="Calibri"/>
                          <a:cs typeface="Times New Roman"/>
                        </a:rPr>
                        <a:t>Psychology 435</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 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1315">
                <a:tc>
                  <a:txBody>
                    <a:bodyPr/>
                    <a:lstStyle/>
                    <a:p>
                      <a:pPr marL="0" marR="0">
                        <a:lnSpc>
                          <a:spcPct val="115000"/>
                        </a:lnSpc>
                        <a:spcBef>
                          <a:spcPts val="0"/>
                        </a:spcBef>
                        <a:spcAft>
                          <a:spcPts val="0"/>
                        </a:spcAft>
                      </a:pPr>
                      <a:r>
                        <a:rPr lang="en-US" sz="700">
                          <a:effectLst/>
                          <a:latin typeface="Tahoma"/>
                          <a:ea typeface="Calibri"/>
                          <a:cs typeface="Times New Roman"/>
                        </a:rPr>
                        <a:t>Psychology 495</a:t>
                      </a:r>
                      <a:endParaRPr lang="en-US" sz="1000">
                        <a:effectLst/>
                        <a:latin typeface="Calibri"/>
                        <a:ea typeface="Calibri"/>
                        <a:cs typeface="Times New Roman"/>
                      </a:endParaRPr>
                    </a:p>
                    <a:p>
                      <a:pPr marL="0" marR="0">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 </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D, 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a:effectLst/>
                          <a:latin typeface="Tahoma"/>
                          <a:ea typeface="Calibri"/>
                          <a:cs typeface="Times New Roman"/>
                        </a:rPr>
                        <a:t>A</a:t>
                      </a:r>
                      <a:endParaRPr lang="en-US" sz="100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700" dirty="0">
                          <a:effectLst/>
                          <a:latin typeface="Tahoma"/>
                          <a:ea typeface="Calibri"/>
                          <a:cs typeface="Times New Roman"/>
                        </a:rPr>
                        <a:t>A</a:t>
                      </a:r>
                      <a:endParaRPr lang="en-US" sz="1000" dirty="0">
                        <a:effectLst/>
                        <a:latin typeface="Calibri"/>
                        <a:ea typeface="Calibri"/>
                        <a:cs typeface="Times New Roman"/>
                      </a:endParaRPr>
                    </a:p>
                  </a:txBody>
                  <a:tcPr marL="59565" marR="595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181856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Maps and Assessment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accent1"/>
                </a:solidFill>
              </a:rPr>
              <a:t>Exercise: Look at curriculum maps to identify good places to assess program learning outcomes</a:t>
            </a:r>
          </a:p>
          <a:p>
            <a:r>
              <a:rPr lang="en-US" dirty="0" smtClean="0"/>
              <a:t>Curriculum maps help identify the best places to assess student achievement of PLOs</a:t>
            </a:r>
            <a:endParaRPr lang="en-US" dirty="0"/>
          </a:p>
          <a:p>
            <a:r>
              <a:rPr lang="en-US" dirty="0" smtClean="0"/>
              <a:t>If students struggle with a learning outcome, look at curriculum map to identify the learning opportunities in order to analyze learning and develop plans for improvement</a:t>
            </a:r>
          </a:p>
        </p:txBody>
      </p:sp>
    </p:spTree>
    <p:extLst>
      <p:ext uri="{BB962C8B-B14F-4D97-AF65-F5344CB8AC3E}">
        <p14:creationId xmlns:p14="http://schemas.microsoft.com/office/powerpoint/2010/main" val="533845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p:cNvGraphicFramePr>
            <a:graphicFrameLocks noChangeAspect="1"/>
          </p:cNvGraphicFramePr>
          <p:nvPr>
            <p:extLst>
              <p:ext uri="{D42A27DB-BD31-4B8C-83A1-F6EECF244321}">
                <p14:modId xmlns:p14="http://schemas.microsoft.com/office/powerpoint/2010/main" val="3124440108"/>
              </p:ext>
            </p:extLst>
          </p:nvPr>
        </p:nvGraphicFramePr>
        <p:xfrm>
          <a:off x="283221" y="200025"/>
          <a:ext cx="8832204" cy="6276975"/>
        </p:xfrm>
        <a:graphic>
          <a:graphicData uri="http://schemas.openxmlformats.org/presentationml/2006/ole">
            <mc:AlternateContent xmlns:mc="http://schemas.openxmlformats.org/markup-compatibility/2006">
              <mc:Choice xmlns:v="urn:schemas-microsoft-com:vml" Requires="v">
                <p:oleObj spid="_x0000_s6171" name="Document" r:id="rId5" imgW="9087044" imgH="6457490" progId="Word.Document.12">
                  <p:embed/>
                </p:oleObj>
              </mc:Choice>
              <mc:Fallback>
                <p:oleObj name="Document" r:id="rId5" imgW="9087044" imgH="6457490" progId="Word.Document.12">
                  <p:embed/>
                  <p:pic>
                    <p:nvPicPr>
                      <p:cNvPr id="0" name=""/>
                      <p:cNvPicPr/>
                      <p:nvPr/>
                    </p:nvPicPr>
                    <p:blipFill>
                      <a:blip r:embed="rId6"/>
                      <a:stretch>
                        <a:fillRect/>
                      </a:stretch>
                    </p:blipFill>
                    <p:spPr>
                      <a:xfrm>
                        <a:off x="283221" y="200025"/>
                        <a:ext cx="8832204" cy="6276975"/>
                      </a:xfrm>
                      <a:prstGeom prst="rect">
                        <a:avLst/>
                      </a:prstGeom>
                    </p:spPr>
                  </p:pic>
                </p:oleObj>
              </mc:Fallback>
            </mc:AlternateContent>
          </a:graphicData>
        </a:graphic>
      </p:graphicFrame>
      <p:pic>
        <p:nvPicPr>
          <p:cNvPr id="614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7200" y="6248400"/>
            <a:ext cx="9066213" cy="388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16195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t>  </a:t>
            </a:r>
            <a:endParaRPr lang="en-US" dirty="0"/>
          </a:p>
        </p:txBody>
      </p:sp>
      <p:sp>
        <p:nvSpPr>
          <p:cNvPr id="3" name="Content Placeholder 2"/>
          <p:cNvSpPr>
            <a:spLocks noGrp="1"/>
          </p:cNvSpPr>
          <p:nvPr>
            <p:ph idx="4294967295"/>
          </p:nvPr>
        </p:nvSpPr>
        <p:spPr>
          <a:xfrm>
            <a:off x="0" y="304800"/>
            <a:ext cx="8229600" cy="5956300"/>
          </a:xfrm>
        </p:spPr>
        <p:txBody>
          <a:bodyPr/>
          <a:lstStyle/>
          <a:p>
            <a:pPr marL="0" indent="0">
              <a:buNone/>
            </a:pPr>
            <a:r>
              <a:rPr lang="en-US" sz="2000" dirty="0" smtClean="0"/>
              <a:t>Map of a single program learning outcome</a:t>
            </a:r>
          </a:p>
          <a:p>
            <a:pPr marL="0" indent="0">
              <a:buNone/>
            </a:pP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096" y="914401"/>
            <a:ext cx="6621029" cy="5346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8565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Skills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5028987"/>
              </p:ext>
            </p:extLst>
          </p:nvPr>
        </p:nvGraphicFramePr>
        <p:xfrm>
          <a:off x="1066799" y="1295400"/>
          <a:ext cx="6605992" cy="4830765"/>
        </p:xfrm>
        <a:graphic>
          <a:graphicData uri="http://schemas.openxmlformats.org/drawingml/2006/table">
            <a:tbl>
              <a:tblPr firstRow="1" firstCol="1" bandRow="1"/>
              <a:tblGrid>
                <a:gridCol w="1880167"/>
                <a:gridCol w="1054418"/>
                <a:gridCol w="1054418"/>
                <a:gridCol w="2616989"/>
              </a:tblGrid>
              <a:tr h="1739075">
                <a:tc>
                  <a:txBody>
                    <a:bodyPr/>
                    <a:lstStyle/>
                    <a:p>
                      <a:pPr marL="0" marR="0">
                        <a:lnSpc>
                          <a:spcPct val="115000"/>
                        </a:lnSpc>
                        <a:spcBef>
                          <a:spcPts val="0"/>
                        </a:spcBef>
                        <a:spcAft>
                          <a:spcPts val="0"/>
                        </a:spcAft>
                      </a:pPr>
                      <a:r>
                        <a:rPr lang="en-US" sz="1000" b="1" dirty="0">
                          <a:effectLst/>
                          <a:latin typeface="Calibri"/>
                          <a:ea typeface="Calibri"/>
                          <a:cs typeface="Times New Roman"/>
                        </a:rPr>
                        <a:t> </a:t>
                      </a:r>
                      <a:endParaRPr lang="en-US" sz="1000" dirty="0">
                        <a:effectLst/>
                        <a:latin typeface="Calibri"/>
                        <a:ea typeface="Calibri"/>
                        <a:cs typeface="Times New Roman"/>
                      </a:endParaRP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Create collections of jewelry in the genres of FIne, Fashion, and Alternative Materials</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Apply knowledge of sustainability and ethical practices to the choices made in design, sourcing and fabrication of jewelry</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Calibri"/>
                          <a:ea typeface="Calibri"/>
                          <a:cs typeface="Times New Roman"/>
                        </a:rPr>
                        <a:t>Essential Skills: Oral Communication, Written Communication, Information Management, Technological Competency, Critical Thinking, Scientific Reasoning, Quantitative Reasoning</a:t>
                      </a:r>
                      <a:endParaRPr lang="en-US" sz="1000" dirty="0">
                        <a:effectLst/>
                        <a:latin typeface="Calibri"/>
                        <a:ea typeface="Calibri"/>
                        <a:cs typeface="Times New Roman"/>
                      </a:endParaRP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231">
                <a:tc>
                  <a:txBody>
                    <a:bodyPr/>
                    <a:lstStyle/>
                    <a:p>
                      <a:pPr marL="0" marR="0">
                        <a:lnSpc>
                          <a:spcPct val="115000"/>
                        </a:lnSpc>
                        <a:spcBef>
                          <a:spcPts val="0"/>
                        </a:spcBef>
                        <a:spcAft>
                          <a:spcPts val="0"/>
                        </a:spcAft>
                      </a:pPr>
                      <a:r>
                        <a:rPr lang="en-US" sz="1000" b="1">
                          <a:effectLst/>
                          <a:latin typeface="Calibri"/>
                          <a:ea typeface="Calibri"/>
                          <a:cs typeface="Times New Roman"/>
                        </a:rPr>
                        <a:t>Required Courses</a:t>
                      </a:r>
                      <a:endParaRPr lang="en-US" sz="1000">
                        <a:effectLst/>
                        <a:latin typeface="Calibri"/>
                        <a:ea typeface="Calibri"/>
                        <a:cs typeface="Times New Roman"/>
                      </a:endParaRP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a:effectLst/>
                          <a:latin typeface="Calibri"/>
                          <a:ea typeface="Calibri"/>
                          <a:cs typeface="Times New Roman"/>
                        </a:rPr>
                        <a:t>Write in where applicable</a:t>
                      </a:r>
                      <a:endParaRPr lang="en-US" sz="1000">
                        <a:effectLst/>
                        <a:latin typeface="Calibri"/>
                        <a:ea typeface="Calibri"/>
                        <a:cs typeface="Times New Roman"/>
                      </a:endParaRP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461">
                <a:tc>
                  <a:txBody>
                    <a:bodyPr/>
                    <a:lstStyle/>
                    <a:p>
                      <a:pPr marL="0" marR="0">
                        <a:lnSpc>
                          <a:spcPct val="115000"/>
                        </a:lnSpc>
                        <a:spcBef>
                          <a:spcPts val="0"/>
                        </a:spcBef>
                        <a:spcAft>
                          <a:spcPts val="0"/>
                        </a:spcAft>
                      </a:pPr>
                      <a:r>
                        <a:rPr lang="en-US" sz="1000">
                          <a:effectLst/>
                          <a:latin typeface="Calibri"/>
                          <a:ea typeface="Calibri"/>
                          <a:cs typeface="Times New Roman"/>
                        </a:rPr>
                        <a:t>JE 139 Jewelry Design Ideations 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Techological Competancy, Information Management, Scientific Reasoning</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6153">
                <a:tc>
                  <a:txBody>
                    <a:bodyPr/>
                    <a:lstStyle/>
                    <a:p>
                      <a:pPr marL="0" marR="0">
                        <a:lnSpc>
                          <a:spcPct val="115000"/>
                        </a:lnSpc>
                        <a:spcBef>
                          <a:spcPts val="0"/>
                        </a:spcBef>
                        <a:spcAft>
                          <a:spcPts val="0"/>
                        </a:spcAft>
                      </a:pPr>
                      <a:r>
                        <a:rPr lang="en-US" sz="1000">
                          <a:effectLst/>
                          <a:latin typeface="Calibri"/>
                          <a:ea typeface="Calibri"/>
                          <a:cs typeface="Times New Roman"/>
                        </a:rPr>
                        <a:t>JD 142 Gemology and Gem Identification</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Oral communication, Written communication, Information Management, Technological Competency, Critical thinking, Scientific Reasoning, Qunatitative Reasoning</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231">
                <a:tc>
                  <a:txBody>
                    <a:bodyPr/>
                    <a:lstStyle/>
                    <a:p>
                      <a:pPr marL="0" marR="0">
                        <a:lnSpc>
                          <a:spcPct val="115000"/>
                        </a:lnSpc>
                        <a:spcBef>
                          <a:spcPts val="0"/>
                        </a:spcBef>
                        <a:spcAft>
                          <a:spcPts val="0"/>
                        </a:spcAft>
                      </a:pPr>
                      <a:r>
                        <a:rPr lang="en-US" sz="1000">
                          <a:effectLst/>
                          <a:latin typeface="Calibri"/>
                          <a:ea typeface="Calibri"/>
                          <a:cs typeface="Times New Roman"/>
                        </a:rPr>
                        <a:t>JD 174 Studio Fabrications 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Critical Thinking, Scientific Reasoning</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461">
                <a:tc>
                  <a:txBody>
                    <a:bodyPr/>
                    <a:lstStyle/>
                    <a:p>
                      <a:pPr marL="0" marR="0">
                        <a:lnSpc>
                          <a:spcPct val="115000"/>
                        </a:lnSpc>
                        <a:spcBef>
                          <a:spcPts val="0"/>
                        </a:spcBef>
                        <a:spcAft>
                          <a:spcPts val="0"/>
                        </a:spcAft>
                      </a:pPr>
                      <a:r>
                        <a:rPr lang="en-US" sz="1000">
                          <a:effectLst/>
                          <a:latin typeface="Calibri"/>
                          <a:ea typeface="Calibri"/>
                          <a:cs typeface="Times New Roman"/>
                        </a:rPr>
                        <a:t>JD 161 Changes, Trends Appraisals</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D</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Written Communication, Technological Competancy, Oral Communication</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461">
                <a:tc>
                  <a:txBody>
                    <a:bodyPr/>
                    <a:lstStyle/>
                    <a:p>
                      <a:pPr marL="0" marR="0">
                        <a:lnSpc>
                          <a:spcPct val="115000"/>
                        </a:lnSpc>
                        <a:spcBef>
                          <a:spcPts val="0"/>
                        </a:spcBef>
                        <a:spcAft>
                          <a:spcPts val="0"/>
                        </a:spcAft>
                      </a:pPr>
                      <a:r>
                        <a:rPr lang="en-US" sz="1000">
                          <a:effectLst/>
                          <a:latin typeface="Calibri"/>
                          <a:ea typeface="Calibri"/>
                          <a:cs typeface="Times New Roman"/>
                        </a:rPr>
                        <a:t>JD 238 Jewelry Design Ideations II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Technoligical Competancy, Critical Thinking, Quantitative Reasoning</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692">
                <a:tc>
                  <a:txBody>
                    <a:bodyPr/>
                    <a:lstStyle/>
                    <a:p>
                      <a:pPr marL="0" marR="0">
                        <a:lnSpc>
                          <a:spcPct val="115000"/>
                        </a:lnSpc>
                        <a:spcBef>
                          <a:spcPts val="0"/>
                        </a:spcBef>
                        <a:spcAft>
                          <a:spcPts val="0"/>
                        </a:spcAft>
                      </a:pPr>
                      <a:r>
                        <a:rPr lang="en-US" sz="1000">
                          <a:effectLst/>
                          <a:latin typeface="Calibri"/>
                          <a:ea typeface="Calibri"/>
                          <a:cs typeface="Times New Roman"/>
                        </a:rPr>
                        <a:t>JD 272 Studio Fabrication II</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 </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a:effectLst/>
                          <a:latin typeface="Calibri"/>
                          <a:ea typeface="Calibri"/>
                          <a:cs typeface="Times New Roman"/>
                        </a:rPr>
                        <a:t>D</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dirty="0">
                          <a:effectLst/>
                          <a:latin typeface="Calibri"/>
                          <a:ea typeface="Calibri"/>
                          <a:cs typeface="Times New Roman"/>
                        </a:rPr>
                        <a:t>Written Communication, Technological </a:t>
                      </a:r>
                      <a:r>
                        <a:rPr lang="en-US" sz="1000" dirty="0" smtClean="0">
                          <a:effectLst/>
                          <a:latin typeface="Calibri"/>
                          <a:ea typeface="Calibri"/>
                          <a:cs typeface="Times New Roman"/>
                        </a:rPr>
                        <a:t>Competency</a:t>
                      </a:r>
                      <a:r>
                        <a:rPr lang="en-US" sz="1000" dirty="0">
                          <a:effectLst/>
                          <a:latin typeface="Calibri"/>
                          <a:ea typeface="Calibri"/>
                          <a:cs typeface="Times New Roman"/>
                        </a:rPr>
                        <a:t>, Oral Communication, Scientific Reasoning, Critical Thinking</a:t>
                      </a:r>
                    </a:p>
                  </a:txBody>
                  <a:tcPr marL="64401" marR="64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7101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Course-Level Curriculum Map</a:t>
            </a:r>
            <a:endParaRPr lang="en-US" dirty="0"/>
          </a:p>
        </p:txBody>
      </p:sp>
      <p:sp>
        <p:nvSpPr>
          <p:cNvPr id="3" name="Content Placeholder 2"/>
          <p:cNvSpPr>
            <a:spLocks noGrp="1"/>
          </p:cNvSpPr>
          <p:nvPr>
            <p:ph idx="1"/>
          </p:nvPr>
        </p:nvSpPr>
        <p:spPr/>
        <p:txBody>
          <a:bodyPr>
            <a:normAutofit/>
          </a:bodyPr>
          <a:lstStyle/>
          <a:p>
            <a:pPr marL="0" indent="0">
              <a:buNone/>
            </a:pPr>
            <a:r>
              <a:rPr lang="en-US" sz="1200" dirty="0" smtClean="0"/>
              <a:t>Excerpted from Amy Driscoll and </a:t>
            </a:r>
            <a:r>
              <a:rPr lang="en-US" sz="1200" dirty="0" err="1" smtClean="0"/>
              <a:t>Swarup</a:t>
            </a:r>
            <a:r>
              <a:rPr lang="en-US" sz="1200" dirty="0" smtClean="0"/>
              <a:t> Wood, </a:t>
            </a:r>
            <a:r>
              <a:rPr lang="en-US" sz="1200" i="1" dirty="0" smtClean="0"/>
              <a:t>Developing Outcomes-based Assessment for Learner-centered Education: A Faculty Introduction</a:t>
            </a:r>
            <a:r>
              <a:rPr lang="en-US" sz="1200" dirty="0" smtClean="0"/>
              <a:t>. (Stylus, 2007)</a:t>
            </a:r>
          </a:p>
          <a:p>
            <a:endParaRPr lang="en-US" sz="1200" dirty="0"/>
          </a:p>
          <a:p>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1544905540"/>
              </p:ext>
            </p:extLst>
          </p:nvPr>
        </p:nvGraphicFramePr>
        <p:xfrm>
          <a:off x="914400" y="2209800"/>
          <a:ext cx="7620001" cy="3608832"/>
        </p:xfrm>
        <a:graphic>
          <a:graphicData uri="http://schemas.openxmlformats.org/drawingml/2006/table">
            <a:tbl>
              <a:tblPr firstRow="1" firstCol="1" bandRow="1"/>
              <a:tblGrid>
                <a:gridCol w="1523841"/>
                <a:gridCol w="1523841"/>
                <a:gridCol w="1523841"/>
                <a:gridCol w="1523841"/>
                <a:gridCol w="1524637"/>
              </a:tblGrid>
              <a:tr h="300736">
                <a:tc>
                  <a:txBody>
                    <a:bodyPr/>
                    <a:lstStyle/>
                    <a:p>
                      <a:pPr marL="0" marR="0">
                        <a:lnSpc>
                          <a:spcPct val="115000"/>
                        </a:lnSpc>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effectLst/>
                          <a:latin typeface="Calibri"/>
                          <a:ea typeface="Calibri"/>
                          <a:cs typeface="Times New Roman"/>
                        </a:rPr>
                        <a:t>Outcome 1</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effectLst/>
                          <a:latin typeface="Calibri"/>
                          <a:ea typeface="Calibri"/>
                          <a:cs typeface="Times New Roman"/>
                        </a:rPr>
                        <a:t>Outcome 2</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effectLst/>
                          <a:latin typeface="Calibri"/>
                          <a:ea typeface="Calibri"/>
                          <a:cs typeface="Times New Roman"/>
                        </a:rPr>
                        <a:t>Outcome 3</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effectLst/>
                          <a:latin typeface="Calibri"/>
                          <a:ea typeface="Calibri"/>
                          <a:cs typeface="Times New Roman"/>
                        </a:rPr>
                        <a:t>Outcome 4</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Class 1</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Class 2</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Class 3</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Class 4</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Reading A</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Reading B</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Assignment 1</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Assignment 2</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 </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736">
                <a:tc>
                  <a:txBody>
                    <a:bodyPr/>
                    <a:lstStyle/>
                    <a:p>
                      <a:pPr marL="0" marR="0">
                        <a:lnSpc>
                          <a:spcPct val="115000"/>
                        </a:lnSpc>
                        <a:spcBef>
                          <a:spcPts val="0"/>
                        </a:spcBef>
                        <a:spcAft>
                          <a:spcPts val="0"/>
                        </a:spcAft>
                      </a:pPr>
                      <a:r>
                        <a:rPr lang="en-US" sz="1200" b="1">
                          <a:effectLst/>
                          <a:latin typeface="Calibri"/>
                          <a:ea typeface="Calibri"/>
                          <a:cs typeface="Times New Roman"/>
                        </a:rPr>
                        <a:t>Midterm</a:t>
                      </a:r>
                      <a:endParaRPr lang="en-US"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effectLst/>
                          <a:latin typeface="Calibri"/>
                          <a:ea typeface="Calibri"/>
                          <a:cs typeface="Times New Roman"/>
                        </a:rPr>
                        <a:t>X</a:t>
                      </a:r>
                      <a:endParaRPr lang="en-US"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effectLst/>
                          <a:latin typeface="Calibri"/>
                          <a:ea typeface="Calibri"/>
                          <a:cs typeface="Times New Roman"/>
                        </a:rPr>
                        <a:t> </a:t>
                      </a:r>
                      <a:endParaRPr lang="en-US" sz="12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922908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Learning Outcomes</a:t>
            </a:r>
            <a:endParaRPr lang="en-US" dirty="0"/>
          </a:p>
        </p:txBody>
      </p:sp>
      <p:sp>
        <p:nvSpPr>
          <p:cNvPr id="3" name="Content Placeholder 2"/>
          <p:cNvSpPr>
            <a:spLocks noGrp="1"/>
          </p:cNvSpPr>
          <p:nvPr>
            <p:ph idx="1"/>
          </p:nvPr>
        </p:nvSpPr>
        <p:spPr/>
        <p:txBody>
          <a:bodyPr/>
          <a:lstStyle/>
          <a:p>
            <a:pPr marL="0" indent="0">
              <a:buNone/>
            </a:pPr>
            <a:r>
              <a:rPr lang="en-US" dirty="0" smtClean="0"/>
              <a:t>At the end of this workshop, attendees will be able to:</a:t>
            </a:r>
          </a:p>
          <a:p>
            <a:r>
              <a:rPr lang="en-US" sz="2400" dirty="0" smtClean="0"/>
              <a:t>Describe how curriculum mapping can be used to design an effective, aligned curriculum</a:t>
            </a:r>
          </a:p>
          <a:p>
            <a:r>
              <a:rPr lang="en-US" sz="2400" dirty="0" smtClean="0"/>
              <a:t>Create curriculum maps for programs </a:t>
            </a:r>
          </a:p>
          <a:p>
            <a:r>
              <a:rPr lang="en-US" sz="2400" dirty="0" smtClean="0"/>
              <a:t>Use curriculum maps to analyze curricular structure</a:t>
            </a:r>
            <a:endParaRPr lang="en-US" sz="2400" dirty="0"/>
          </a:p>
        </p:txBody>
      </p:sp>
    </p:spTree>
    <p:extLst>
      <p:ext uri="{BB962C8B-B14F-4D97-AF65-F5344CB8AC3E}">
        <p14:creationId xmlns:p14="http://schemas.microsoft.com/office/powerpoint/2010/main" val="2870659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800" dirty="0" smtClean="0"/>
              <a:t>Perhaps more than anything else, curriculum maps are way to facilitate conversations among program faculty</a:t>
            </a:r>
          </a:p>
          <a:p>
            <a:r>
              <a:rPr lang="en-US" dirty="0" smtClean="0"/>
              <a:t>“</a:t>
            </a:r>
            <a:r>
              <a:rPr lang="en-US" dirty="0"/>
              <a:t>Without mapping where and how our expectations for student learning are addressed, we can only hope that students learn what we intend them to learn. Through maps and inventories of practice we can see and talk about our students’ learning experiences – how they have opportunities to learn what we expect them to learn.” </a:t>
            </a:r>
            <a:r>
              <a:rPr lang="en-US" sz="2200" dirty="0" smtClean="0"/>
              <a:t>Peggy Maki, </a:t>
            </a:r>
            <a:r>
              <a:rPr lang="en-US" sz="2200" i="1" dirty="0" smtClean="0"/>
              <a:t>Assessing for Learning</a:t>
            </a:r>
            <a:r>
              <a:rPr lang="en-US" sz="2200" dirty="0" smtClean="0"/>
              <a:t>, 2</a:t>
            </a:r>
            <a:r>
              <a:rPr lang="en-US" sz="2200" baseline="30000" dirty="0" smtClean="0"/>
              <a:t>nd</a:t>
            </a:r>
            <a:r>
              <a:rPr lang="en-US" sz="2200" dirty="0" smtClean="0"/>
              <a:t> ed. Stylus: 2010, p. 61.</a:t>
            </a:r>
          </a:p>
          <a:p>
            <a:endParaRPr lang="en-US" dirty="0"/>
          </a:p>
          <a:p>
            <a:pPr marL="0" indent="0">
              <a:buNone/>
            </a:pPr>
            <a:r>
              <a:rPr lang="en-US" sz="3800" dirty="0" smtClean="0"/>
              <a:t>Maps can help students understand the curriculum</a:t>
            </a:r>
          </a:p>
          <a:p>
            <a:r>
              <a:rPr lang="en-US" dirty="0" smtClean="0"/>
              <a:t>“If we were to give students who are declaring their major not only a checklist of the courses they need to complete, but also a map that illustrates where the skills, major ideas, and concepts learned in their beginning courses (or in their general education courses) will reappear in their later courses, we would be providing clear evidence that their education does not consist of a set of disconnected courses but, rather, an integrated, connected set of skills and knowledge that is purposely designed to prepare them for a lifetime of learning.” </a:t>
            </a:r>
            <a:r>
              <a:rPr lang="en-US" sz="2200" dirty="0"/>
              <a:t>Terry Doyle, </a:t>
            </a:r>
            <a:r>
              <a:rPr lang="en-US" sz="2200" i="1" dirty="0"/>
              <a:t>Helping Students </a:t>
            </a:r>
            <a:r>
              <a:rPr lang="en-US" sz="2200" i="1" dirty="0" smtClean="0"/>
              <a:t>Learn in a Learner-Centered Environment</a:t>
            </a:r>
            <a:r>
              <a:rPr lang="en-US" sz="2200" dirty="0" smtClean="0"/>
              <a:t>. Stylus: 2008, </a:t>
            </a:r>
            <a:r>
              <a:rPr lang="en-US" sz="2200" dirty="0"/>
              <a:t>p. 38 </a:t>
            </a:r>
            <a:r>
              <a:rPr lang="en-US" sz="2200" dirty="0" smtClean="0"/>
              <a:t>.</a:t>
            </a:r>
          </a:p>
        </p:txBody>
      </p:sp>
    </p:spTree>
    <p:extLst>
      <p:ext uri="{BB962C8B-B14F-4D97-AF65-F5344CB8AC3E}">
        <p14:creationId xmlns:p14="http://schemas.microsoft.com/office/powerpoint/2010/main" val="30246859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Curriculum Map?</a:t>
            </a:r>
            <a:endParaRPr lang="en-US" dirty="0"/>
          </a:p>
        </p:txBody>
      </p:sp>
      <p:sp>
        <p:nvSpPr>
          <p:cNvPr id="3" name="Content Placeholder 2"/>
          <p:cNvSpPr>
            <a:spLocks noGrp="1"/>
          </p:cNvSpPr>
          <p:nvPr>
            <p:ph idx="1"/>
          </p:nvPr>
        </p:nvSpPr>
        <p:spPr>
          <a:xfrm>
            <a:off x="457200" y="1447800"/>
            <a:ext cx="8229600" cy="5105400"/>
          </a:xfrm>
        </p:spPr>
        <p:txBody>
          <a:bodyPr>
            <a:normAutofit lnSpcReduction="10000"/>
          </a:bodyPr>
          <a:lstStyle/>
          <a:p>
            <a:r>
              <a:rPr lang="en-US" sz="2000" dirty="0" smtClean="0"/>
              <a:t>A graphic depiction of the relationship between a program’s </a:t>
            </a:r>
            <a:r>
              <a:rPr lang="en-US" sz="2000" dirty="0" smtClean="0">
                <a:solidFill>
                  <a:srgbClr val="00B0F0"/>
                </a:solidFill>
              </a:rPr>
              <a:t>required</a:t>
            </a:r>
            <a:r>
              <a:rPr lang="en-US" sz="2000" dirty="0" smtClean="0"/>
              <a:t> courses and the program’s learning outcomes</a:t>
            </a:r>
          </a:p>
          <a:p>
            <a:r>
              <a:rPr lang="en-US" sz="2000" dirty="0" smtClean="0"/>
              <a:t>Faculty identify which courses address which learning outcomes</a:t>
            </a:r>
          </a:p>
          <a:p>
            <a:pPr marL="0" indent="0">
              <a:buNone/>
            </a:pPr>
            <a:endParaRPr lang="en-US" sz="1800" b="1" i="1" dirty="0" smtClean="0"/>
          </a:p>
          <a:p>
            <a:pPr marL="0" indent="0">
              <a:buNone/>
            </a:pPr>
            <a:r>
              <a:rPr lang="en-US" sz="1800" b="1" i="1" dirty="0" smtClean="0"/>
              <a:t>Simple curriculum map</a:t>
            </a:r>
          </a:p>
          <a:p>
            <a:pPr marL="0" indent="0">
              <a:buNone/>
            </a:pPr>
            <a:endParaRPr lang="en-US" sz="2200" b="1" i="1" dirty="0"/>
          </a:p>
          <a:p>
            <a:pPr marL="0" indent="0">
              <a:buNone/>
            </a:pPr>
            <a:endParaRPr lang="en-US" dirty="0" smtClean="0"/>
          </a:p>
          <a:p>
            <a:endParaRPr lang="en-US" dirty="0"/>
          </a:p>
          <a:p>
            <a:endParaRPr lang="en-US" dirty="0" smtClean="0"/>
          </a:p>
          <a:p>
            <a:endParaRPr lang="en-US" dirty="0"/>
          </a:p>
          <a:p>
            <a:pPr marL="0" indent="0">
              <a:buNone/>
            </a:pPr>
            <a:endParaRPr lang="en-US" sz="1100" i="1" dirty="0" smtClean="0"/>
          </a:p>
          <a:p>
            <a:pPr marL="0" indent="0">
              <a:buNone/>
            </a:pPr>
            <a:endParaRPr lang="en-US" sz="1100" i="1" dirty="0"/>
          </a:p>
          <a:p>
            <a:pPr marL="0" indent="0">
              <a:buNone/>
            </a:pPr>
            <a:endParaRPr lang="en-US" sz="1100" i="1" dirty="0" smtClean="0"/>
          </a:p>
          <a:p>
            <a:pPr marL="0" indent="0">
              <a:buNone/>
            </a:pPr>
            <a:r>
              <a:rPr lang="en-US" sz="1100" i="1" dirty="0" smtClean="0"/>
              <a:t>Adapted </a:t>
            </a:r>
            <a:r>
              <a:rPr lang="en-US" sz="1100" i="1" dirty="0"/>
              <a:t>from U. of Indiana Kokomo</a:t>
            </a:r>
            <a:endParaRPr lang="en-US" sz="1100" dirty="0"/>
          </a:p>
          <a:p>
            <a:pPr marL="0" indent="0">
              <a:buNone/>
            </a:pPr>
            <a:endParaRPr lang="en-US" dirty="0" smtClean="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23405004"/>
              </p:ext>
            </p:extLst>
          </p:nvPr>
        </p:nvGraphicFramePr>
        <p:xfrm>
          <a:off x="533400" y="3124200"/>
          <a:ext cx="7511741" cy="2759116"/>
        </p:xfrm>
        <a:graphic>
          <a:graphicData uri="http://schemas.openxmlformats.org/drawingml/2006/table">
            <a:tbl>
              <a:tblPr firstRow="1" firstCol="1" bandRow="1"/>
              <a:tblGrid>
                <a:gridCol w="1598621"/>
                <a:gridCol w="1478280"/>
                <a:gridCol w="1478280"/>
                <a:gridCol w="1478280"/>
                <a:gridCol w="1478280"/>
              </a:tblGrid>
              <a:tr h="1295400">
                <a:tc>
                  <a:txBody>
                    <a:bodyPr/>
                    <a:lstStyle/>
                    <a:p>
                      <a:pPr marL="0" marR="0">
                        <a:lnSpc>
                          <a:spcPct val="115000"/>
                        </a:lnSpc>
                        <a:spcBef>
                          <a:spcPts val="0"/>
                        </a:spcBef>
                        <a:spcAft>
                          <a:spcPts val="0"/>
                        </a:spcAft>
                      </a:pPr>
                      <a:r>
                        <a:rPr lang="en-US" sz="1400" dirty="0">
                          <a:effectLst/>
                          <a:latin typeface="Calibri"/>
                          <a:ea typeface="Calibri"/>
                          <a:cs typeface="Times New Roman"/>
                        </a:rPr>
                        <a:t>Students will be able to….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a:ea typeface="Calibri"/>
                          <a:cs typeface="Times New Roman"/>
                        </a:rPr>
                        <a:t>use the basic terminology of the field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a:ea typeface="Calibri"/>
                          <a:cs typeface="Times New Roman"/>
                        </a:rPr>
                        <a:t>explain assumptions underlying the major perspectives of the field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a:ea typeface="Calibri"/>
                          <a:cs typeface="Times New Roman"/>
                        </a:rPr>
                        <a:t>apply perspectives of the field to a given problem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dirty="0">
                          <a:effectLst/>
                          <a:latin typeface="Calibri"/>
                          <a:ea typeface="Calibri"/>
                          <a:cs typeface="Times New Roman"/>
                        </a:rPr>
                        <a:t>evaluate research results and draw conclusions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33">
                <a:tc>
                  <a:txBody>
                    <a:bodyPr/>
                    <a:lstStyle/>
                    <a:p>
                      <a:pPr marL="0" marR="0">
                        <a:lnSpc>
                          <a:spcPct val="115000"/>
                        </a:lnSpc>
                        <a:spcBef>
                          <a:spcPts val="0"/>
                        </a:spcBef>
                        <a:spcAft>
                          <a:spcPts val="0"/>
                        </a:spcAft>
                      </a:pPr>
                      <a:r>
                        <a:rPr lang="en-US" sz="1200" dirty="0">
                          <a:effectLst/>
                          <a:latin typeface="Calibri"/>
                          <a:ea typeface="Calibri"/>
                          <a:cs typeface="Times New Roman"/>
                        </a:rPr>
                        <a:t>ZZ 101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33">
                <a:tc>
                  <a:txBody>
                    <a:bodyPr/>
                    <a:lstStyle/>
                    <a:p>
                      <a:pPr marL="0" marR="0">
                        <a:lnSpc>
                          <a:spcPct val="115000"/>
                        </a:lnSpc>
                        <a:spcBef>
                          <a:spcPts val="0"/>
                        </a:spcBef>
                        <a:spcAft>
                          <a:spcPts val="0"/>
                        </a:spcAft>
                      </a:pPr>
                      <a:r>
                        <a:rPr lang="en-US" sz="1200">
                          <a:effectLst/>
                          <a:latin typeface="Calibri"/>
                          <a:ea typeface="Calibri"/>
                          <a:cs typeface="Times New Roman"/>
                        </a:rPr>
                        <a:t>ZZ 102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33">
                <a:tc>
                  <a:txBody>
                    <a:bodyPr/>
                    <a:lstStyle/>
                    <a:p>
                      <a:pPr marL="0" marR="0">
                        <a:lnSpc>
                          <a:spcPct val="115000"/>
                        </a:lnSpc>
                        <a:spcBef>
                          <a:spcPts val="0"/>
                        </a:spcBef>
                        <a:spcAft>
                          <a:spcPts val="0"/>
                        </a:spcAft>
                      </a:pPr>
                      <a:r>
                        <a:rPr lang="en-US" sz="1200">
                          <a:effectLst/>
                          <a:latin typeface="Calibri"/>
                          <a:ea typeface="Calibri"/>
                          <a:cs typeface="Times New Roman"/>
                        </a:rPr>
                        <a:t>ZZ 215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33">
                <a:tc>
                  <a:txBody>
                    <a:bodyPr/>
                    <a:lstStyle/>
                    <a:p>
                      <a:pPr marL="0" marR="0">
                        <a:lnSpc>
                          <a:spcPct val="115000"/>
                        </a:lnSpc>
                        <a:spcBef>
                          <a:spcPts val="0"/>
                        </a:spcBef>
                        <a:spcAft>
                          <a:spcPts val="0"/>
                        </a:spcAft>
                      </a:pPr>
                      <a:r>
                        <a:rPr lang="en-US" sz="1200" dirty="0">
                          <a:effectLst/>
                          <a:latin typeface="Calibri"/>
                          <a:ea typeface="Calibri"/>
                          <a:cs typeface="Times New Roman"/>
                        </a:rPr>
                        <a:t>ZZ 217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Calibri"/>
                          <a:ea typeface="Calibri"/>
                          <a:cs typeface="Times New Roman"/>
                        </a:rPr>
                        <a:t>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57895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Curriculum Map?</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Developed in K-12 education but quickly adopted in higher education as part of broader shift from “instruction paradigm” (teacher-centered) to “learning paradigm”</a:t>
            </a:r>
            <a:endParaRPr lang="en-US" dirty="0"/>
          </a:p>
          <a:p>
            <a:r>
              <a:rPr lang="en-US" dirty="0" smtClean="0"/>
              <a:t>Curriculum mapping fits with “backwards design” concept in its emphasis on starting with what faculty expect students to learn</a:t>
            </a:r>
          </a:p>
          <a:p>
            <a:pPr lvl="1"/>
            <a:r>
              <a:rPr lang="en-US" dirty="0" smtClean="0"/>
              <a:t>Curriculum mapping is a tool to clarify the relationship between what students do in their courses and what faculty expect them to learn  </a:t>
            </a:r>
          </a:p>
          <a:p>
            <a:r>
              <a:rPr lang="en-US" dirty="0" smtClean="0"/>
              <a:t>Useful for accreditation, since maps demonstrate how a curriculum is organized to teach program learning outcomes or essential skills</a:t>
            </a:r>
          </a:p>
          <a:p>
            <a:r>
              <a:rPr lang="en-US" dirty="0" smtClean="0"/>
              <a:t>Useful for assessment planning and analysis (more on this later)</a:t>
            </a:r>
            <a:endParaRPr lang="en-US" dirty="0"/>
          </a:p>
        </p:txBody>
      </p:sp>
    </p:spTree>
    <p:extLst>
      <p:ext uri="{BB962C8B-B14F-4D97-AF65-F5344CB8AC3E}">
        <p14:creationId xmlns:p14="http://schemas.microsoft.com/office/powerpoint/2010/main" val="470176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58703"/>
          </a:xfrm>
        </p:spPr>
        <p:txBody>
          <a:bodyPr>
            <a:normAutofit fontScale="90000"/>
          </a:bodyPr>
          <a:lstStyle/>
          <a:p>
            <a:r>
              <a:rPr lang="en-US" dirty="0" smtClean="0"/>
              <a:t>The Teaching-Learning-Assessment Cycle…or Spiral</a:t>
            </a:r>
            <a:endParaRPr lang="en-US" dirty="0"/>
          </a:p>
        </p:txBody>
      </p:sp>
      <p:sp>
        <p:nvSpPr>
          <p:cNvPr id="3" name="Content Placeholder 2"/>
          <p:cNvSpPr>
            <a:spLocks noGrp="1"/>
          </p:cNvSpPr>
          <p:nvPr>
            <p:ph idx="1"/>
          </p:nvPr>
        </p:nvSpPr>
        <p:spPr>
          <a:xfrm>
            <a:off x="457200" y="1333341"/>
            <a:ext cx="8229600" cy="5067459"/>
          </a:xfrm>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r">
              <a:buNone/>
            </a:pPr>
            <a:endParaRPr lang="en-US" dirty="0" smtClean="0"/>
          </a:p>
          <a:p>
            <a:pPr marL="0" indent="0" algn="r">
              <a:buNone/>
            </a:pPr>
            <a:endParaRPr lang="en-US" dirty="0"/>
          </a:p>
          <a:p>
            <a:pPr marL="0" indent="0" algn="r">
              <a:buNone/>
            </a:pPr>
            <a:r>
              <a:rPr lang="en-US" dirty="0" smtClean="0"/>
              <a:t> </a:t>
            </a:r>
            <a:r>
              <a:rPr lang="en-US" sz="1200" dirty="0" smtClean="0"/>
              <a:t>Kurt </a:t>
            </a:r>
            <a:r>
              <a:rPr lang="en-US" sz="1200" dirty="0"/>
              <a:t>Lewin’s Spiral Model, Action Research Cycle.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780" y="2323941"/>
            <a:ext cx="4819260" cy="35356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descr="http://www.aair.org.au/app/webroot/media/Images/Palermoetal-Figure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1295400"/>
            <a:ext cx="3086100" cy="4552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0609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Map at FIT</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marL="0" indent="0">
              <a:buNone/>
            </a:pPr>
            <a:r>
              <a:rPr lang="en-US" sz="1800" b="1" dirty="0" smtClean="0"/>
              <a:t>Excerpt of Jewelry Design</a:t>
            </a:r>
          </a:p>
          <a:p>
            <a:pPr marL="0" indent="0">
              <a:buNone/>
            </a:pPr>
            <a:endParaRPr lang="en-US" sz="1800" b="1" dirty="0"/>
          </a:p>
        </p:txBody>
      </p:sp>
      <p:graphicFrame>
        <p:nvGraphicFramePr>
          <p:cNvPr id="9" name="Object 8"/>
          <p:cNvGraphicFramePr>
            <a:graphicFrameLocks noChangeAspect="1"/>
          </p:cNvGraphicFramePr>
          <p:nvPr>
            <p:extLst>
              <p:ext uri="{D42A27DB-BD31-4B8C-83A1-F6EECF244321}">
                <p14:modId xmlns:p14="http://schemas.microsoft.com/office/powerpoint/2010/main" val="3424282552"/>
              </p:ext>
            </p:extLst>
          </p:nvPr>
        </p:nvGraphicFramePr>
        <p:xfrm>
          <a:off x="533400" y="2286000"/>
          <a:ext cx="8288451" cy="3744913"/>
        </p:xfrm>
        <a:graphic>
          <a:graphicData uri="http://schemas.openxmlformats.org/presentationml/2006/ole">
            <mc:AlternateContent xmlns:mc="http://schemas.openxmlformats.org/markup-compatibility/2006">
              <mc:Choice xmlns:v="urn:schemas-microsoft-com:vml" Requires="v">
                <p:oleObj spid="_x0000_s3101" name="Worksheet" r:id="rId5" imgW="10267830" imgH="4638585" progId="Excel.Sheet.12">
                  <p:embed/>
                </p:oleObj>
              </mc:Choice>
              <mc:Fallback>
                <p:oleObj name="Worksheet" r:id="rId5" imgW="10267830" imgH="4638585" progId="Excel.Sheet.12">
                  <p:embed/>
                  <p:pic>
                    <p:nvPicPr>
                      <p:cNvPr id="0" name=""/>
                      <p:cNvPicPr/>
                      <p:nvPr/>
                    </p:nvPicPr>
                    <p:blipFill>
                      <a:blip r:embed="rId6"/>
                      <a:stretch>
                        <a:fillRect/>
                      </a:stretch>
                    </p:blipFill>
                    <p:spPr>
                      <a:xfrm>
                        <a:off x="533400" y="2286000"/>
                        <a:ext cx="8288451" cy="3744913"/>
                      </a:xfrm>
                      <a:prstGeom prst="rect">
                        <a:avLst/>
                      </a:prstGeom>
                    </p:spPr>
                  </p:pic>
                </p:oleObj>
              </mc:Fallback>
            </mc:AlternateContent>
          </a:graphicData>
        </a:graphic>
      </p:graphicFrame>
    </p:spTree>
    <p:extLst>
      <p:ext uri="{BB962C8B-B14F-4D97-AF65-F5344CB8AC3E}">
        <p14:creationId xmlns:p14="http://schemas.microsoft.com/office/powerpoint/2010/main" val="1081292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Consider….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two faculty members individually mapped the curriculum, would they end up with the same map?</a:t>
            </a:r>
          </a:p>
          <a:p>
            <a:r>
              <a:rPr lang="en-US" dirty="0" smtClean="0"/>
              <a:t>Would different faculty teaching the same course map the course in the same way?</a:t>
            </a:r>
          </a:p>
          <a:p>
            <a:r>
              <a:rPr lang="en-US" dirty="0" smtClean="0"/>
              <a:t>What is the standard for mapping a course to an outcome?  How much time needs to be spent on that outcome? Does there need to be an assignment?</a:t>
            </a:r>
          </a:p>
          <a:p>
            <a:r>
              <a:rPr lang="en-US" dirty="0" smtClean="0"/>
              <a:t>How to judge the levels of introduce, develop, or advanced? Do faculty agree?</a:t>
            </a:r>
          </a:p>
          <a:p>
            <a:endParaRPr lang="en-US" dirty="0"/>
          </a:p>
          <a:p>
            <a:endParaRPr lang="en-US" dirty="0"/>
          </a:p>
        </p:txBody>
      </p:sp>
    </p:spTree>
    <p:extLst>
      <p:ext uri="{BB962C8B-B14F-4D97-AF65-F5344CB8AC3E}">
        <p14:creationId xmlns:p14="http://schemas.microsoft.com/office/powerpoint/2010/main" val="2210303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Ensuring Alignment: A few ways to be sure a course supports a PLO</a:t>
            </a:r>
            <a:endParaRPr lang="en-US" dirty="0"/>
          </a:p>
        </p:txBody>
      </p:sp>
      <p:sp>
        <p:nvSpPr>
          <p:cNvPr id="3" name="Content Placeholder 2"/>
          <p:cNvSpPr>
            <a:spLocks noGrp="1"/>
          </p:cNvSpPr>
          <p:nvPr>
            <p:ph sz="half" idx="1"/>
          </p:nvPr>
        </p:nvSpPr>
        <p:spPr/>
        <p:txBody>
          <a:bodyPr/>
          <a:lstStyle/>
          <a:p>
            <a:pPr>
              <a:buFont typeface="Arial"/>
              <a:buChar char="•"/>
            </a:pPr>
            <a:r>
              <a:rPr lang="en-US" dirty="0" smtClean="0"/>
              <a:t>Is there a CLO which links to the PLO? </a:t>
            </a:r>
          </a:p>
          <a:p>
            <a:r>
              <a:rPr lang="en-US" sz="2000" dirty="0" smtClean="0"/>
              <a:t>Possible to include in map</a:t>
            </a:r>
            <a:endParaRPr lang="en-US" sz="2000" dirty="0"/>
          </a:p>
        </p:txBody>
      </p:sp>
      <p:sp>
        <p:nvSpPr>
          <p:cNvPr id="5" name="Content Placeholder 4"/>
          <p:cNvSpPr>
            <a:spLocks noGrp="1"/>
          </p:cNvSpPr>
          <p:nvPr>
            <p:ph sz="half" idx="2"/>
          </p:nvPr>
        </p:nvSpPr>
        <p:spPr/>
        <p:txBody>
          <a:bodyPr/>
          <a:lstStyle/>
          <a:p>
            <a:r>
              <a:rPr lang="en-US" dirty="0" smtClean="0"/>
              <a:t>Can a student “artifact” demonstrating the PLO be collected for assessment?</a:t>
            </a:r>
          </a:p>
          <a:p>
            <a:r>
              <a:rPr lang="en-US" dirty="0" smtClean="0"/>
              <a:t>Do all faculty teaching the course address the PLO?</a:t>
            </a:r>
            <a:endParaRPr lang="en-US"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971800"/>
            <a:ext cx="411127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9381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Goal: Cohesive Curriculum</a:t>
            </a:r>
            <a:endParaRPr lang="en-US" dirty="0"/>
          </a:p>
        </p:txBody>
      </p:sp>
      <p:sp>
        <p:nvSpPr>
          <p:cNvPr id="3" name="Content Placeholder 2"/>
          <p:cNvSpPr>
            <a:spLocks noGrp="1"/>
          </p:cNvSpPr>
          <p:nvPr>
            <p:ph idx="1"/>
          </p:nvPr>
        </p:nvSpPr>
        <p:spPr>
          <a:xfrm>
            <a:off x="457200" y="1447800"/>
            <a:ext cx="8229600" cy="4953000"/>
          </a:xfrm>
        </p:spPr>
        <p:txBody>
          <a:bodyPr>
            <a:normAutofit fontScale="92500" lnSpcReduction="20000"/>
          </a:bodyPr>
          <a:lstStyle/>
          <a:p>
            <a:r>
              <a:rPr lang="en-US" sz="2200" dirty="0" smtClean="0"/>
              <a:t>A curriculum can be defined as a “coherent </a:t>
            </a:r>
            <a:r>
              <a:rPr lang="en-US" sz="2200" dirty="0"/>
              <a:t>program of study (such as a four-year B.Sc.) that </a:t>
            </a:r>
            <a:r>
              <a:rPr lang="en-US" sz="2200" dirty="0" smtClean="0"/>
              <a:t>. . . is </a:t>
            </a:r>
            <a:r>
              <a:rPr lang="en-US" sz="2200" dirty="0"/>
              <a:t>carefully designed to develop students’ knowledge, abilities, and skills through multiple integrated and progressively challenging course learning experiences</a:t>
            </a:r>
            <a:r>
              <a:rPr lang="en-US" sz="1300" dirty="0"/>
              <a:t>.” </a:t>
            </a:r>
            <a:r>
              <a:rPr lang="en-US" sz="1300" dirty="0" smtClean="0"/>
              <a:t>Harry </a:t>
            </a:r>
            <a:r>
              <a:rPr lang="en-US" sz="1300" dirty="0" err="1" smtClean="0"/>
              <a:t>Hubball</a:t>
            </a:r>
            <a:r>
              <a:rPr lang="en-US" sz="1300" dirty="0"/>
              <a:t> </a:t>
            </a:r>
            <a:r>
              <a:rPr lang="en-US" sz="1300" dirty="0" smtClean="0"/>
              <a:t>and </a:t>
            </a:r>
            <a:r>
              <a:rPr lang="en-US" sz="1300" dirty="0"/>
              <a:t>Neil Gold, “The Scholarship of Curriculum Practice and Undergraduate Program Reform: Integrating Theory into Practice,” </a:t>
            </a:r>
            <a:r>
              <a:rPr lang="en-US" sz="1300" i="1" dirty="0"/>
              <a:t>New Directions for Teaching and Learning</a:t>
            </a:r>
            <a:r>
              <a:rPr lang="en-US" sz="1300" dirty="0"/>
              <a:t>, n112 p5-14 Win </a:t>
            </a:r>
            <a:r>
              <a:rPr lang="en-US" sz="1300" dirty="0" smtClean="0"/>
              <a:t>2007.</a:t>
            </a:r>
          </a:p>
          <a:p>
            <a:endParaRPr lang="en-US" sz="1300" dirty="0" smtClean="0"/>
          </a:p>
          <a:p>
            <a:r>
              <a:rPr lang="en-US" sz="2200" dirty="0"/>
              <a:t>Curriculum Mapping is a tool to help structure a curriculum to best support student learning.</a:t>
            </a:r>
          </a:p>
          <a:p>
            <a:pPr lvl="1"/>
            <a:r>
              <a:rPr lang="en-US" sz="1700" dirty="0"/>
              <a:t>Three elements of </a:t>
            </a:r>
            <a:r>
              <a:rPr lang="en-US" sz="1700" dirty="0">
                <a:solidFill>
                  <a:srgbClr val="376092"/>
                </a:solidFill>
              </a:rPr>
              <a:t>mastery </a:t>
            </a:r>
            <a:r>
              <a:rPr lang="en-US" sz="1700" dirty="0"/>
              <a:t>students must develop: “(1) the acquisition of key component skills, (2) practice in integrating them effectively, and (3) knowledge of when to apply what they have learned.” </a:t>
            </a:r>
            <a:r>
              <a:rPr lang="en-US" sz="1300" i="1" dirty="0"/>
              <a:t>Susan Ambrose et al, How Learning Works: Seven Research-Based Principles for Smart Teaching (</a:t>
            </a:r>
            <a:r>
              <a:rPr lang="en-US" sz="1300" i="1" dirty="0" err="1"/>
              <a:t>Jossey</a:t>
            </a:r>
            <a:r>
              <a:rPr lang="en-US" sz="1300" i="1" dirty="0"/>
              <a:t>-Bass, 2010), p. 99.</a:t>
            </a:r>
          </a:p>
          <a:p>
            <a:endParaRPr lang="en-US" sz="1800" dirty="0"/>
          </a:p>
          <a:p>
            <a:r>
              <a:rPr lang="en-US" sz="2200" dirty="0" smtClean="0"/>
              <a:t>Coherence: Not just a collection of unrelated courses</a:t>
            </a:r>
          </a:p>
          <a:p>
            <a:r>
              <a:rPr lang="en-US" sz="2200" dirty="0" smtClean="0"/>
              <a:t>Synthesizing Experiences: Opportunities to consolidate learning</a:t>
            </a:r>
          </a:p>
          <a:p>
            <a:r>
              <a:rPr lang="en-US" sz="2200" dirty="0" smtClean="0"/>
              <a:t>Ongoing Practice of Learned Skills: Skills deteriorate without practice</a:t>
            </a:r>
          </a:p>
          <a:p>
            <a:r>
              <a:rPr lang="en-US" sz="2200" dirty="0" smtClean="0"/>
              <a:t>Systematically Created Opportunities to Develop Increasing Sophistication and Apply What is Learned</a:t>
            </a:r>
          </a:p>
          <a:p>
            <a:pPr marL="0" indent="0">
              <a:buNone/>
            </a:pPr>
            <a:r>
              <a:rPr lang="en-US" sz="1300" i="1" dirty="0" smtClean="0"/>
              <a:t>(Mary Allen, Atlantic Assessment Conference, April 2010)</a:t>
            </a:r>
          </a:p>
          <a:p>
            <a:endParaRPr lang="en-US" dirty="0" smtClean="0"/>
          </a:p>
          <a:p>
            <a:pPr marL="0" indent="0">
              <a:buNone/>
            </a:pPr>
            <a:endParaRPr lang="en-US" sz="1400" dirty="0"/>
          </a:p>
        </p:txBody>
      </p:sp>
    </p:spTree>
    <p:extLst>
      <p:ext uri="{BB962C8B-B14F-4D97-AF65-F5344CB8AC3E}">
        <p14:creationId xmlns:p14="http://schemas.microsoft.com/office/powerpoint/2010/main" val="286511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2007</TotalTime>
  <Words>1585</Words>
  <Application>Microsoft Office PowerPoint</Application>
  <PresentationFormat>On-screen Show (4:3)</PresentationFormat>
  <Paragraphs>474</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Office Theme</vt:lpstr>
      <vt:lpstr>Worksheet</vt:lpstr>
      <vt:lpstr>Document</vt:lpstr>
      <vt:lpstr>Curriculum Mapping: Building a Map and Analyzing Student Learning</vt:lpstr>
      <vt:lpstr>Workshop Learning Outcomes</vt:lpstr>
      <vt:lpstr>What is a Curriculum Map?</vt:lpstr>
      <vt:lpstr>Why Curriculum Map?</vt:lpstr>
      <vt:lpstr>The Teaching-Learning-Assessment Cycle…or Spiral</vt:lpstr>
      <vt:lpstr>Curriculum Map at FIT</vt:lpstr>
      <vt:lpstr>To Consider….</vt:lpstr>
      <vt:lpstr>Ensuring Alignment: A few ways to be sure a course supports a PLO</vt:lpstr>
      <vt:lpstr>Goal: Cohesive Curriculum</vt:lpstr>
      <vt:lpstr>Bloom’s Taxonomy</vt:lpstr>
      <vt:lpstr>Curriculum Mapping with Bloom’s</vt:lpstr>
      <vt:lpstr>Curriculum Analysis</vt:lpstr>
      <vt:lpstr>PowerPoint Presentation</vt:lpstr>
      <vt:lpstr>PowerPoint Presentation</vt:lpstr>
      <vt:lpstr>Curriculum Maps and Assessment</vt:lpstr>
      <vt:lpstr>PowerPoint Presentation</vt:lpstr>
      <vt:lpstr>  </vt:lpstr>
      <vt:lpstr>Essential Skills</vt:lpstr>
      <vt:lpstr>Course-Level Curriculum Map</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66</cp:revision>
  <cp:lastPrinted>2016-10-18T14:32:25Z</cp:lastPrinted>
  <dcterms:created xsi:type="dcterms:W3CDTF">2016-10-11T16:33:47Z</dcterms:created>
  <dcterms:modified xsi:type="dcterms:W3CDTF">2016-10-18T14:36:11Z</dcterms:modified>
</cp:coreProperties>
</file>